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57" r:id="rId3"/>
    <p:sldId id="258" r:id="rId4"/>
    <p:sldId id="260" r:id="rId5"/>
    <p:sldId id="261" r:id="rId6"/>
    <p:sldId id="262" r:id="rId7"/>
    <p:sldId id="263" r:id="rId8"/>
    <p:sldId id="264" r:id="rId9"/>
    <p:sldId id="265" r:id="rId10"/>
    <p:sldId id="267" r:id="rId11"/>
    <p:sldId id="266" r:id="rId12"/>
    <p:sldId id="268" r:id="rId13"/>
    <p:sldId id="304" r:id="rId14"/>
    <p:sldId id="269" r:id="rId15"/>
    <p:sldId id="270" r:id="rId16"/>
    <p:sldId id="271" r:id="rId17"/>
    <p:sldId id="272" r:id="rId18"/>
    <p:sldId id="273" r:id="rId19"/>
    <p:sldId id="289" r:id="rId20"/>
    <p:sldId id="276" r:id="rId21"/>
    <p:sldId id="274" r:id="rId22"/>
    <p:sldId id="275" r:id="rId23"/>
    <p:sldId id="277" r:id="rId24"/>
    <p:sldId id="278" r:id="rId25"/>
    <p:sldId id="281" r:id="rId26"/>
    <p:sldId id="283" r:id="rId27"/>
    <p:sldId id="285" r:id="rId28"/>
    <p:sldId id="282" r:id="rId29"/>
    <p:sldId id="284" r:id="rId30"/>
    <p:sldId id="286" r:id="rId31"/>
    <p:sldId id="287" r:id="rId32"/>
    <p:sldId id="288" r:id="rId33"/>
    <p:sldId id="290" r:id="rId34"/>
    <p:sldId id="291" r:id="rId35"/>
    <p:sldId id="297" r:id="rId36"/>
    <p:sldId id="293" r:id="rId37"/>
    <p:sldId id="294" r:id="rId38"/>
    <p:sldId id="295" r:id="rId39"/>
    <p:sldId id="292" r:id="rId40"/>
    <p:sldId id="300" r:id="rId41"/>
    <p:sldId id="298" r:id="rId42"/>
    <p:sldId id="299" r:id="rId43"/>
    <p:sldId id="301" r:id="rId44"/>
    <p:sldId id="302" r:id="rId45"/>
    <p:sldId id="303" r:id="rId46"/>
    <p:sldId id="30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bretherton" initials="vb" lastIdx="1" clrIdx="0">
    <p:extLst>
      <p:ext uri="{19B8F6BF-5375-455C-9EA6-DF929625EA0E}">
        <p15:presenceInfo xmlns:p15="http://schemas.microsoft.com/office/powerpoint/2012/main" userId="5cf111878bb636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7" autoAdjust="0"/>
  </p:normalViewPr>
  <p:slideViewPr>
    <p:cSldViewPr snapToGrid="0">
      <p:cViewPr varScale="1">
        <p:scale>
          <a:sx n="81" d="100"/>
          <a:sy n="81" d="100"/>
        </p:scale>
        <p:origin x="725" y="62"/>
      </p:cViewPr>
      <p:guideLst/>
    </p:cSldViewPr>
  </p:slideViewPr>
  <p:outlineViewPr>
    <p:cViewPr>
      <p:scale>
        <a:sx n="33" d="100"/>
        <a:sy n="33" d="100"/>
      </p:scale>
      <p:origin x="0" y="-41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Take root and add character to it, write this to channel and increment character</a:t>
          </a:r>
        </a:p>
        <a:p>
          <a:r>
            <a:rPr lang="en-GB" dirty="0"/>
            <a:t>When exhausted characters, arrive and wait to signal the root should be updated</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Arrive and wait for root password to be updated</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Arrive and wait for generation to finish</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Update the root password </a:t>
          </a:r>
        </a:p>
        <a:p>
          <a:r>
            <a:rPr lang="en-GB" dirty="0"/>
            <a:t>Once finished arrive and wait to signal generation may begin again</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Take root and add character to it, write this to channel and increment character</a:t>
          </a:r>
        </a:p>
        <a:p>
          <a:pPr marL="0" lvl="0" indent="0" algn="ctr" defTabSz="711200">
            <a:lnSpc>
              <a:spcPct val="90000"/>
            </a:lnSpc>
            <a:spcBef>
              <a:spcPct val="0"/>
            </a:spcBef>
            <a:spcAft>
              <a:spcPct val="35000"/>
            </a:spcAft>
            <a:buNone/>
          </a:pPr>
          <a:r>
            <a:rPr lang="en-GB" sz="1600" kern="1200" dirty="0"/>
            <a:t>When exhausted characters, arrive and wait to signal the root should be updated</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Arrive and wait for root password to be updated</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Arrive and wait for generation to finish</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Update the root password </a:t>
          </a:r>
        </a:p>
        <a:p>
          <a:pPr marL="0" lvl="0" indent="0" algn="ctr" defTabSz="800100">
            <a:lnSpc>
              <a:spcPct val="90000"/>
            </a:lnSpc>
            <a:spcBef>
              <a:spcPct val="0"/>
            </a:spcBef>
            <a:spcAft>
              <a:spcPct val="35000"/>
            </a:spcAft>
            <a:buNone/>
          </a:pPr>
          <a:r>
            <a:rPr lang="en-GB" sz="1800" kern="1200" dirty="0"/>
            <a:t>Once finished arrive and wait to signal generation may begin again</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28A0C-612C-4BF1-9970-D38E9C7DCE7D}" type="datetimeFigureOut">
              <a:rPr lang="en-GB" smtClean="0"/>
              <a:t>10/07/2020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D70F4-3D14-43E2-9BC9-E66CE6056084}" type="slidenum">
              <a:rPr lang="en-GB" smtClean="0"/>
              <a:t>‹#›</a:t>
            </a:fld>
            <a:endParaRPr lang="en-GB"/>
          </a:p>
        </p:txBody>
      </p:sp>
    </p:spTree>
    <p:extLst>
      <p:ext uri="{BB962C8B-B14F-4D97-AF65-F5344CB8AC3E}">
        <p14:creationId xmlns:p14="http://schemas.microsoft.com/office/powerpoint/2010/main" val="164342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A3D70F4-3D14-43E2-9BC9-E66CE6056084}" type="slidenum">
              <a:rPr lang="en-GB" smtClean="0"/>
              <a:t>7</a:t>
            </a:fld>
            <a:endParaRPr lang="en-GB"/>
          </a:p>
        </p:txBody>
      </p:sp>
    </p:spTree>
    <p:extLst>
      <p:ext uri="{BB962C8B-B14F-4D97-AF65-F5344CB8AC3E}">
        <p14:creationId xmlns:p14="http://schemas.microsoft.com/office/powerpoint/2010/main" val="112390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3D70F4-3D14-43E2-9BC9-E66CE6056084}" type="slidenum">
              <a:rPr lang="en-GB" smtClean="0"/>
              <a:t>18</a:t>
            </a:fld>
            <a:endParaRPr lang="en-GB"/>
          </a:p>
        </p:txBody>
      </p:sp>
    </p:spTree>
    <p:extLst>
      <p:ext uri="{BB962C8B-B14F-4D97-AF65-F5344CB8AC3E}">
        <p14:creationId xmlns:p14="http://schemas.microsoft.com/office/powerpoint/2010/main" val="70379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E77E2-E929-4410-B81A-086760143B79}"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94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DB8E-4214-4F23-8BCF-4CF9B85CC008}"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312618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9B70F-0611-4A02-A822-5B04420D411E}"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11230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854A5-0220-4C4A-B2B0-FFE659D86BF7}"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155629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98690C-C62A-4586-B769-E382E1A028E0}"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2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11CDC-8337-4FF5-8629-137FE54A2DE2}" type="datetime1">
              <a:rPr lang="en-GB" smtClean="0"/>
              <a:t>10/07/2020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56795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7633E-6304-4357-886E-39EA278BEA38}" type="datetime1">
              <a:rPr lang="en-GB" smtClean="0"/>
              <a:t>10/07/2020</a:t>
            </a:fld>
            <a:endParaRPr lang="en-GB"/>
          </a:p>
        </p:txBody>
      </p:sp>
      <p:sp>
        <p:nvSpPr>
          <p:cNvPr id="8" name="Footer Placeholder 7"/>
          <p:cNvSpPr>
            <a:spLocks noGrp="1"/>
          </p:cNvSpPr>
          <p:nvPr>
            <p:ph type="ftr" sz="quarter" idx="11"/>
          </p:nvPr>
        </p:nvSpPr>
        <p:spPr/>
        <p:txBody>
          <a:body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9391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94AB68-79ED-48B9-B241-FFBFFC960F93}" type="datetime1">
              <a:rPr lang="en-GB" smtClean="0"/>
              <a:t>10/07/2020</a:t>
            </a:fld>
            <a:endParaRPr lang="en-GB"/>
          </a:p>
        </p:txBody>
      </p:sp>
      <p:sp>
        <p:nvSpPr>
          <p:cNvPr id="4" name="Footer Placeholder 3"/>
          <p:cNvSpPr>
            <a:spLocks noGrp="1"/>
          </p:cNvSpPr>
          <p:nvPr>
            <p:ph type="ftr" sz="quarter" idx="11"/>
          </p:nvPr>
        </p:nvSpPr>
        <p:spPr/>
        <p:txBody>
          <a:bodyPr/>
          <a:lstStyle/>
          <a:p>
            <a:r>
              <a:rPr lang="en-GB"/>
              <a:t>Jake Bretherton 1800231</a:t>
            </a:r>
          </a:p>
        </p:txBody>
      </p:sp>
      <p:sp>
        <p:nvSpPr>
          <p:cNvPr id="5" name="Slide Number Placeholder 4"/>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6928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8AFF17-5826-4EF9-B91A-073CC0662BAF}" type="datetime1">
              <a:rPr lang="en-GB" smtClean="0"/>
              <a:t>10/07/2020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3654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E6B10C7-12EA-4697-8174-8740AC051348}" type="datetime1">
              <a:rPr lang="en-GB" smtClean="0"/>
              <a:t>10/07/2020</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Jake Bretherton 1800231</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6719B1-9F41-423B-B0B6-4037353110C0}" type="slidenum">
              <a:rPr lang="en-GB" smtClean="0"/>
              <a:t>‹#›</a:t>
            </a:fld>
            <a:endParaRPr lang="en-GB"/>
          </a:p>
        </p:txBody>
      </p:sp>
    </p:spTree>
    <p:extLst>
      <p:ext uri="{BB962C8B-B14F-4D97-AF65-F5344CB8AC3E}">
        <p14:creationId xmlns:p14="http://schemas.microsoft.com/office/powerpoint/2010/main" val="30423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DC73D2-0506-4796-8669-0B7F19D735C6}" type="datetime1">
              <a:rPr lang="en-GB" smtClean="0"/>
              <a:t>10/07/2020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03254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3A5280-7747-45B5-8A82-4B8F14A2209D}" type="datetime1">
              <a:rPr lang="en-GB" smtClean="0"/>
              <a:t>10/07/2020</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Jake Bretherton 1800231</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6719B1-9F41-423B-B0B6-4037353110C0}"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6804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293A-4A27-4137-A417-83325E1F3859}"/>
              </a:ext>
            </a:extLst>
          </p:cNvPr>
          <p:cNvSpPr>
            <a:spLocks noGrp="1"/>
          </p:cNvSpPr>
          <p:nvPr>
            <p:ph type="ctrTitle"/>
          </p:nvPr>
        </p:nvSpPr>
        <p:spPr>
          <a:noFill/>
        </p:spPr>
        <p:txBody>
          <a:bodyPr/>
          <a:lstStyle/>
          <a:p>
            <a:r>
              <a:rPr lang="en-GB" dirty="0"/>
              <a:t>Password Cracking         in Parallel </a:t>
            </a:r>
          </a:p>
        </p:txBody>
      </p:sp>
      <p:sp>
        <p:nvSpPr>
          <p:cNvPr id="3" name="Subtitle 2">
            <a:extLst>
              <a:ext uri="{FF2B5EF4-FFF2-40B4-BE49-F238E27FC236}">
                <a16:creationId xmlns:a16="http://schemas.microsoft.com/office/drawing/2014/main" id="{3C769CA0-B542-4E7F-9A5D-3469E2FF317E}"/>
              </a:ext>
            </a:extLst>
          </p:cNvPr>
          <p:cNvSpPr>
            <a:spLocks noGrp="1"/>
          </p:cNvSpPr>
          <p:nvPr>
            <p:ph type="subTitle" idx="1"/>
          </p:nvPr>
        </p:nvSpPr>
        <p:spPr/>
        <p:txBody>
          <a:bodyPr/>
          <a:lstStyle/>
          <a:p>
            <a:r>
              <a:rPr lang="en-GB" dirty="0"/>
              <a:t>CMP202 Jake Bretherton 1800231</a:t>
            </a:r>
          </a:p>
        </p:txBody>
      </p:sp>
      <p:sp>
        <p:nvSpPr>
          <p:cNvPr id="4" name="Footer Placeholder 3">
            <a:extLst>
              <a:ext uri="{FF2B5EF4-FFF2-40B4-BE49-F238E27FC236}">
                <a16:creationId xmlns:a16="http://schemas.microsoft.com/office/drawing/2014/main" id="{DF992DCA-AB40-440C-96C0-211E168833D9}"/>
              </a:ext>
            </a:extLst>
          </p:cNvPr>
          <p:cNvSpPr>
            <a:spLocks noGrp="1"/>
          </p:cNvSpPr>
          <p:nvPr>
            <p:ph type="ftr" sz="quarter" idx="11"/>
          </p:nvPr>
        </p:nvSpPr>
        <p:spPr/>
        <p:txBody>
          <a:bodyPr/>
          <a:lstStyle/>
          <a:p>
            <a:r>
              <a:rPr lang="en-GB" dirty="0"/>
              <a:t>Jake Bretherton 1800231</a:t>
            </a:r>
          </a:p>
        </p:txBody>
      </p:sp>
      <p:pic>
        <p:nvPicPr>
          <p:cNvPr id="8" name="Audio 7">
            <a:hlinkClick r:id="" action="ppaction://media"/>
            <a:extLst>
              <a:ext uri="{FF2B5EF4-FFF2-40B4-BE49-F238E27FC236}">
                <a16:creationId xmlns:a16="http://schemas.microsoft.com/office/drawing/2014/main" id="{9124C86E-E414-4598-8AE3-C92D32527E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10983490"/>
      </p:ext>
    </p:extLst>
  </p:cSld>
  <p:clrMapOvr>
    <a:masterClrMapping/>
  </p:clrMapOvr>
  <mc:AlternateContent xmlns:mc="http://schemas.openxmlformats.org/markup-compatibility/2006">
    <mc:Choice xmlns:p14="http://schemas.microsoft.com/office/powerpoint/2010/main" Requires="p14">
      <p:transition spd="slow" p14:dur="2000" advTm="2571"/>
    </mc:Choice>
    <mc:Fallback>
      <p:transition spd="slow" advTm="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3AC3-1663-48B7-BA5E-396C829861E8}"/>
              </a:ext>
            </a:extLst>
          </p:cNvPr>
          <p:cNvSpPr>
            <a:spLocks noGrp="1"/>
          </p:cNvSpPr>
          <p:nvPr>
            <p:ph type="title"/>
          </p:nvPr>
        </p:nvSpPr>
        <p:spPr/>
        <p:txBody>
          <a:bodyPr/>
          <a:lstStyle/>
          <a:p>
            <a:r>
              <a:rPr lang="en-GB" dirty="0"/>
              <a:t>Barrier</a:t>
            </a:r>
          </a:p>
        </p:txBody>
      </p:sp>
      <p:sp>
        <p:nvSpPr>
          <p:cNvPr id="3" name="Content Placeholder 2">
            <a:extLst>
              <a:ext uri="{FF2B5EF4-FFF2-40B4-BE49-F238E27FC236}">
                <a16:creationId xmlns:a16="http://schemas.microsoft.com/office/drawing/2014/main" id="{A670843E-BAEB-4DE8-BF12-35BB90A9BB8E}"/>
              </a:ext>
            </a:extLst>
          </p:cNvPr>
          <p:cNvSpPr>
            <a:spLocks noGrp="1"/>
          </p:cNvSpPr>
          <p:nvPr>
            <p:ph idx="1"/>
          </p:nvPr>
        </p:nvSpPr>
        <p:spPr/>
        <p:txBody>
          <a:bodyPr/>
          <a:lstStyle/>
          <a:p>
            <a:r>
              <a:rPr lang="en-GB" dirty="0"/>
              <a:t>Arrival to the barrier is protected by a mutex lock, as it requires modifying the state of the barrier to increase the number of counted arrived threads (and possibly unlocking the barrier. There is an inherent race condition to arriving.</a:t>
            </a:r>
          </a:p>
          <a:p>
            <a:r>
              <a:rPr lang="en-GB" dirty="0"/>
              <a:t>If not all threads have arrived at the barrier then the thread is suspended and the mutex lock automatically released.</a:t>
            </a:r>
          </a:p>
        </p:txBody>
      </p:sp>
      <p:sp>
        <p:nvSpPr>
          <p:cNvPr id="4" name="Footer Placeholder 3">
            <a:extLst>
              <a:ext uri="{FF2B5EF4-FFF2-40B4-BE49-F238E27FC236}">
                <a16:creationId xmlns:a16="http://schemas.microsoft.com/office/drawing/2014/main" id="{476E28D0-318F-461C-BA42-C9036AAE447C}"/>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BCB1273-8250-4795-A21B-A6D8DF4449EF}"/>
              </a:ext>
            </a:extLst>
          </p:cNvPr>
          <p:cNvPicPr>
            <a:picLocks noChangeAspect="1"/>
          </p:cNvPicPr>
          <p:nvPr/>
        </p:nvPicPr>
        <p:blipFill>
          <a:blip r:embed="rId4"/>
          <a:stretch>
            <a:fillRect/>
          </a:stretch>
        </p:blipFill>
        <p:spPr>
          <a:xfrm>
            <a:off x="699020" y="3630276"/>
            <a:ext cx="11005747" cy="2427354"/>
          </a:xfrm>
          <a:prstGeom prst="rect">
            <a:avLst/>
          </a:prstGeom>
        </p:spPr>
      </p:pic>
      <p:pic>
        <p:nvPicPr>
          <p:cNvPr id="6" name="Audio 5">
            <a:hlinkClick r:id="" action="ppaction://media"/>
            <a:extLst>
              <a:ext uri="{FF2B5EF4-FFF2-40B4-BE49-F238E27FC236}">
                <a16:creationId xmlns:a16="http://schemas.microsoft.com/office/drawing/2014/main" id="{47915BB1-8FF2-4C61-B9CD-F16AF24165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657466"/>
      </p:ext>
    </p:extLst>
  </p:cSld>
  <p:clrMapOvr>
    <a:masterClrMapping/>
  </p:clrMapOvr>
  <mc:AlternateContent xmlns:mc="http://schemas.openxmlformats.org/markup-compatibility/2006">
    <mc:Choice xmlns:p14="http://schemas.microsoft.com/office/powerpoint/2010/main" Requires="p14">
      <p:transition spd="slow" p14:dur="2000" advTm="18964"/>
    </mc:Choice>
    <mc:Fallback>
      <p:transition spd="slow" advTm="1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3A95-AA4E-409B-BDAE-CFD9BDE8F1AD}"/>
              </a:ext>
            </a:extLst>
          </p:cNvPr>
          <p:cNvSpPr>
            <a:spLocks noGrp="1"/>
          </p:cNvSpPr>
          <p:nvPr>
            <p:ph type="title"/>
          </p:nvPr>
        </p:nvSpPr>
        <p:spPr/>
        <p:txBody>
          <a:bodyPr/>
          <a:lstStyle/>
          <a:p>
            <a:r>
              <a:rPr lang="en-GB"/>
              <a:t>Semaphore</a:t>
            </a:r>
            <a:endParaRPr lang="en-GB" dirty="0"/>
          </a:p>
        </p:txBody>
      </p:sp>
      <p:sp>
        <p:nvSpPr>
          <p:cNvPr id="4" name="Footer Placeholder 3">
            <a:extLst>
              <a:ext uri="{FF2B5EF4-FFF2-40B4-BE49-F238E27FC236}">
                <a16:creationId xmlns:a16="http://schemas.microsoft.com/office/drawing/2014/main" id="{F88902FD-7C90-4D5B-812E-8DF1B355BFC3}"/>
              </a:ext>
            </a:extLst>
          </p:cNvPr>
          <p:cNvSpPr>
            <a:spLocks noGrp="1"/>
          </p:cNvSpPr>
          <p:nvPr>
            <p:ph type="ftr" sz="quarter" idx="11"/>
          </p:nvPr>
        </p:nvSpPr>
        <p:spPr/>
        <p:txBody>
          <a:bodyPr/>
          <a:lstStyle/>
          <a:p>
            <a:r>
              <a:rPr lang="en-GB"/>
              <a:t>Jake Bretherton 1800231</a:t>
            </a:r>
          </a:p>
        </p:txBody>
      </p:sp>
      <p:sp>
        <p:nvSpPr>
          <p:cNvPr id="5" name="Content Placeholder 2">
            <a:extLst>
              <a:ext uri="{FF2B5EF4-FFF2-40B4-BE49-F238E27FC236}">
                <a16:creationId xmlns:a16="http://schemas.microsoft.com/office/drawing/2014/main" id="{4CB3DD4E-F180-4A77-A4FB-8C6527FD882D}"/>
              </a:ext>
            </a:extLst>
          </p:cNvPr>
          <p:cNvSpPr>
            <a:spLocks noGrp="1"/>
          </p:cNvSpPr>
          <p:nvPr>
            <p:ph idx="1"/>
          </p:nvPr>
        </p:nvSpPr>
        <p:spPr>
          <a:xfrm>
            <a:off x="1097280" y="1845734"/>
            <a:ext cx="10058400" cy="4023360"/>
          </a:xfrm>
        </p:spPr>
        <p:txBody>
          <a:bodyPr/>
          <a:lstStyle/>
          <a:p>
            <a:r>
              <a:rPr lang="en-GB" dirty="0"/>
              <a:t>A mutex lock is acquired as signalling and waiting on a semaphore both alter the pool count and therefore represent a race condition.</a:t>
            </a:r>
          </a:p>
          <a:p>
            <a:r>
              <a:rPr lang="en-GB" dirty="0"/>
              <a:t>If the thread suspends waiting for a signal then the mutex it automatically released until woken up (when it reacquired) </a:t>
            </a:r>
          </a:p>
        </p:txBody>
      </p:sp>
      <p:pic>
        <p:nvPicPr>
          <p:cNvPr id="3" name="Picture 2">
            <a:extLst>
              <a:ext uri="{FF2B5EF4-FFF2-40B4-BE49-F238E27FC236}">
                <a16:creationId xmlns:a16="http://schemas.microsoft.com/office/drawing/2014/main" id="{41DAE144-7574-493B-8000-7B75AC93AC05}"/>
              </a:ext>
            </a:extLst>
          </p:cNvPr>
          <p:cNvPicPr>
            <a:picLocks noChangeAspect="1"/>
          </p:cNvPicPr>
          <p:nvPr/>
        </p:nvPicPr>
        <p:blipFill>
          <a:blip r:embed="rId4"/>
          <a:stretch>
            <a:fillRect/>
          </a:stretch>
        </p:blipFill>
        <p:spPr>
          <a:xfrm>
            <a:off x="1858609" y="3197280"/>
            <a:ext cx="7844672" cy="1522958"/>
          </a:xfrm>
          <a:prstGeom prst="rect">
            <a:avLst/>
          </a:prstGeom>
        </p:spPr>
      </p:pic>
      <p:pic>
        <p:nvPicPr>
          <p:cNvPr id="6" name="Picture 5">
            <a:extLst>
              <a:ext uri="{FF2B5EF4-FFF2-40B4-BE49-F238E27FC236}">
                <a16:creationId xmlns:a16="http://schemas.microsoft.com/office/drawing/2014/main" id="{5C7733F8-10B6-40BC-9B4C-45075611B2AC}"/>
              </a:ext>
            </a:extLst>
          </p:cNvPr>
          <p:cNvPicPr>
            <a:picLocks noChangeAspect="1"/>
          </p:cNvPicPr>
          <p:nvPr/>
        </p:nvPicPr>
        <p:blipFill>
          <a:blip r:embed="rId5"/>
          <a:stretch>
            <a:fillRect/>
          </a:stretch>
        </p:blipFill>
        <p:spPr>
          <a:xfrm>
            <a:off x="1858609" y="4720238"/>
            <a:ext cx="8711981" cy="1522959"/>
          </a:xfrm>
          <a:prstGeom prst="rect">
            <a:avLst/>
          </a:prstGeom>
        </p:spPr>
      </p:pic>
      <p:pic>
        <p:nvPicPr>
          <p:cNvPr id="8" name="Audio 7">
            <a:hlinkClick r:id="" action="ppaction://media"/>
            <a:extLst>
              <a:ext uri="{FF2B5EF4-FFF2-40B4-BE49-F238E27FC236}">
                <a16:creationId xmlns:a16="http://schemas.microsoft.com/office/drawing/2014/main" id="{CD8D67B0-AD09-436B-8D8B-995387AFF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4263682"/>
      </p:ext>
    </p:extLst>
  </p:cSld>
  <p:clrMapOvr>
    <a:masterClrMapping/>
  </p:clrMapOvr>
  <mc:AlternateContent xmlns:mc="http://schemas.openxmlformats.org/markup-compatibility/2006">
    <mc:Choice xmlns:p14="http://schemas.microsoft.com/office/powerpoint/2010/main" Requires="p14">
      <p:transition spd="slow" p14:dur="2000" advTm="14628"/>
    </mc:Choice>
    <mc:Fallback>
      <p:transition spd="slow" advTm="1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EBD9-E749-4252-8B0F-FCF21E86ADBF}"/>
              </a:ext>
            </a:extLst>
          </p:cNvPr>
          <p:cNvSpPr>
            <a:spLocks noGrp="1"/>
          </p:cNvSpPr>
          <p:nvPr>
            <p:ph type="title"/>
          </p:nvPr>
        </p:nvSpPr>
        <p:spPr/>
        <p:txBody>
          <a:bodyPr/>
          <a:lstStyle/>
          <a:p>
            <a:r>
              <a:rPr lang="en-GB" dirty="0"/>
              <a:t>Channel</a:t>
            </a:r>
          </a:p>
        </p:txBody>
      </p:sp>
      <p:sp>
        <p:nvSpPr>
          <p:cNvPr id="3" name="Content Placeholder 2">
            <a:extLst>
              <a:ext uri="{FF2B5EF4-FFF2-40B4-BE49-F238E27FC236}">
                <a16:creationId xmlns:a16="http://schemas.microsoft.com/office/drawing/2014/main" id="{30F8B8C5-1F44-4CD4-8345-22C01A229F6E}"/>
              </a:ext>
            </a:extLst>
          </p:cNvPr>
          <p:cNvSpPr>
            <a:spLocks noGrp="1"/>
          </p:cNvSpPr>
          <p:nvPr>
            <p:ph idx="1"/>
          </p:nvPr>
        </p:nvSpPr>
        <p:spPr/>
        <p:txBody>
          <a:bodyPr/>
          <a:lstStyle/>
          <a:p>
            <a:r>
              <a:rPr lang="en-GB" dirty="0"/>
              <a:t>Requires two semaphores, one to hold the number of elements in the channel, another to hold the number of empty spaces in the channel.</a:t>
            </a:r>
          </a:p>
          <a:p>
            <a:r>
              <a:rPr lang="en-GB" dirty="0"/>
              <a:t>A mutex lock is needed to write to the channel, as well as read from it as reading removes the item read.</a:t>
            </a:r>
          </a:p>
          <a:p>
            <a:endParaRPr lang="en-GB" dirty="0"/>
          </a:p>
        </p:txBody>
      </p:sp>
      <p:sp>
        <p:nvSpPr>
          <p:cNvPr id="4" name="Footer Placeholder 3">
            <a:extLst>
              <a:ext uri="{FF2B5EF4-FFF2-40B4-BE49-F238E27FC236}">
                <a16:creationId xmlns:a16="http://schemas.microsoft.com/office/drawing/2014/main" id="{C5FBCD29-976C-4AE5-AEE6-6CD87FEDA6C8}"/>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7967E6F-7AAB-48CF-9E1F-BFD90C61B79F}"/>
              </a:ext>
            </a:extLst>
          </p:cNvPr>
          <p:cNvPicPr>
            <a:picLocks noChangeAspect="1"/>
          </p:cNvPicPr>
          <p:nvPr/>
        </p:nvPicPr>
        <p:blipFill>
          <a:blip r:embed="rId4"/>
          <a:stretch>
            <a:fillRect/>
          </a:stretch>
        </p:blipFill>
        <p:spPr>
          <a:xfrm>
            <a:off x="1097280" y="3280897"/>
            <a:ext cx="6217272" cy="1969082"/>
          </a:xfrm>
          <a:prstGeom prst="rect">
            <a:avLst/>
          </a:prstGeom>
        </p:spPr>
      </p:pic>
      <p:pic>
        <p:nvPicPr>
          <p:cNvPr id="6" name="Picture 5">
            <a:extLst>
              <a:ext uri="{FF2B5EF4-FFF2-40B4-BE49-F238E27FC236}">
                <a16:creationId xmlns:a16="http://schemas.microsoft.com/office/drawing/2014/main" id="{80F6EDE7-2C96-463E-8D06-BA1DCEDF7436}"/>
              </a:ext>
            </a:extLst>
          </p:cNvPr>
          <p:cNvPicPr>
            <a:picLocks noChangeAspect="1"/>
          </p:cNvPicPr>
          <p:nvPr/>
        </p:nvPicPr>
        <p:blipFill>
          <a:blip r:embed="rId5"/>
          <a:stretch>
            <a:fillRect/>
          </a:stretch>
        </p:blipFill>
        <p:spPr>
          <a:xfrm>
            <a:off x="4092794" y="4202088"/>
            <a:ext cx="7748464" cy="1969082"/>
          </a:xfrm>
          <a:prstGeom prst="rect">
            <a:avLst/>
          </a:prstGeom>
        </p:spPr>
      </p:pic>
      <p:pic>
        <p:nvPicPr>
          <p:cNvPr id="7" name="Audio 6">
            <a:hlinkClick r:id="" action="ppaction://media"/>
            <a:extLst>
              <a:ext uri="{FF2B5EF4-FFF2-40B4-BE49-F238E27FC236}">
                <a16:creationId xmlns:a16="http://schemas.microsoft.com/office/drawing/2014/main" id="{1EDC7C10-AA2E-42C7-B560-A3B91CFF9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2520119"/>
      </p:ext>
    </p:extLst>
  </p:cSld>
  <p:clrMapOvr>
    <a:masterClrMapping/>
  </p:clrMapOvr>
  <mc:AlternateContent xmlns:mc="http://schemas.openxmlformats.org/markup-compatibility/2006">
    <mc:Choice xmlns:p14="http://schemas.microsoft.com/office/powerpoint/2010/main" Requires="p14">
      <p:transition spd="slow" p14:dur="2000" advTm="15877"/>
    </mc:Choice>
    <mc:Fallback>
      <p:transition spd="slow" advTm="1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pic>
        <p:nvPicPr>
          <p:cNvPr id="6" name="Audio 5">
            <a:hlinkClick r:id="" action="ppaction://media"/>
            <a:extLst>
              <a:ext uri="{FF2B5EF4-FFF2-40B4-BE49-F238E27FC236}">
                <a16:creationId xmlns:a16="http://schemas.microsoft.com/office/drawing/2014/main" id="{802AB1D1-B13F-4C32-A35F-9E8F74532A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64645644"/>
      </p:ext>
    </p:extLst>
  </p:cSld>
  <p:clrMapOvr>
    <a:masterClrMapping/>
  </p:clrMapOvr>
  <mc:AlternateContent xmlns:mc="http://schemas.openxmlformats.org/markup-compatibility/2006">
    <mc:Choice xmlns:p14="http://schemas.microsoft.com/office/powerpoint/2010/main" Requires="p14">
      <p:transition spd="slow" p14:dur="2000" advTm="5031"/>
    </mc:Choice>
    <mc:Fallback>
      <p:transition spd="slow" advTm="5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137" x="3797300" y="6362700"/>
          <p14:tracePt t="3239" x="2090738" y="6696075"/>
          <p14:tracePt t="3248" x="1954213" y="6561138"/>
          <p14:tracePt t="3255" x="1792288" y="6399213"/>
          <p14:tracePt t="3265" x="1631950" y="6186488"/>
          <p14:tracePt t="3271" x="1487488" y="5983288"/>
          <p14:tracePt t="3281" x="1333500" y="5727700"/>
          <p14:tracePt t="3288" x="1198563" y="5481638"/>
          <p14:tracePt t="3297" x="1104900" y="5235575"/>
          <p14:tracePt t="3303" x="1011238" y="4997450"/>
          <p14:tracePt t="3314" x="950913" y="4792663"/>
          <p14:tracePt t="3320" x="909638" y="4622800"/>
          <p14:tracePt t="3327" x="884238" y="4460875"/>
          <p14:tracePt t="3335" x="874713" y="4316413"/>
          <p14:tracePt t="3343" x="874713" y="4189413"/>
          <p14:tracePt t="3352" x="925513" y="4062413"/>
          <p14:tracePt t="3359" x="993775" y="3951288"/>
          <p14:tracePt t="3367" x="1079500" y="3849688"/>
          <p14:tracePt t="3375" x="1198563" y="3748088"/>
          <p14:tracePt t="3383" x="1343025" y="3662363"/>
          <p14:tracePt t="3391" x="1512888" y="3560763"/>
          <p14:tracePt t="3399" x="1673225" y="3475038"/>
          <p14:tracePt t="3407" x="1827213" y="3433763"/>
          <p14:tracePt t="3416" x="1954213" y="3382963"/>
          <p14:tracePt t="3423" x="2073275" y="3348038"/>
          <p14:tracePt t="3432" x="2174875" y="3322638"/>
          <p14:tracePt t="3439" x="2276475" y="3305175"/>
          <p14:tracePt t="3449" x="2379663" y="3289300"/>
          <p14:tracePt t="3455" x="2463800" y="3279775"/>
          <p14:tracePt t="3464" x="2532063" y="3279775"/>
          <p14:tracePt t="3471" x="2608263" y="3279775"/>
          <p14:tracePt t="3481" x="2616200" y="3279775"/>
          <p14:tracePt t="3487" x="2625725" y="3279775"/>
          <p14:tracePt t="3513" x="2625725" y="3314700"/>
          <p14:tracePt t="3519" x="2574925" y="3348038"/>
          <p14:tracePt t="3527" x="2549525" y="3355975"/>
          <p14:tracePt t="3535" x="2514600" y="3373438"/>
          <p14:tracePt t="3543" x="2481263" y="3398838"/>
          <p14:tracePt t="3551" x="2446338" y="3416300"/>
          <p14:tracePt t="3560" x="2413000" y="3424238"/>
          <p14:tracePt t="3567" x="2379663" y="3433763"/>
          <p14:tracePt t="3575" x="2336800" y="3441700"/>
          <p14:tracePt t="3583" x="2276475" y="3449638"/>
          <p14:tracePt t="3591" x="2217738" y="3459163"/>
          <p14:tracePt t="3599" x="2174875" y="3459163"/>
          <p14:tracePt t="3609" x="2132013" y="3459163"/>
          <p14:tracePt t="3616" x="2098675" y="3459163"/>
          <p14:tracePt t="3624" x="2073275" y="3441700"/>
          <p14:tracePt t="3632" x="2055813" y="3408363"/>
          <p14:tracePt t="3639" x="2047875" y="3365500"/>
          <p14:tracePt t="3648" x="2038350" y="3314700"/>
          <p14:tracePt t="3655" x="2038350" y="3254375"/>
          <p14:tracePt t="3664" x="2055813" y="3186113"/>
          <p14:tracePt t="3671" x="2090738" y="3119438"/>
          <p14:tracePt t="3681" x="2132013" y="3041650"/>
          <p14:tracePt t="3687" x="2200275" y="2974975"/>
          <p14:tracePt t="3698" x="2268538" y="2914650"/>
          <p14:tracePt t="3703" x="2344738" y="2855913"/>
          <p14:tracePt t="3714" x="2438400" y="2813050"/>
          <p14:tracePt t="3719" x="2514600" y="2778125"/>
          <p14:tracePt t="3727" x="2582863" y="2752725"/>
          <p14:tracePt t="3735" x="2633663" y="2744788"/>
          <p14:tracePt t="3743" x="2676525" y="2736850"/>
          <p14:tracePt t="3751" x="2701925" y="2736850"/>
          <p14:tracePt t="3759" x="2727325" y="2762250"/>
          <p14:tracePt t="3767" x="2744788" y="2813050"/>
          <p14:tracePt t="3775" x="2752725" y="2871788"/>
          <p14:tracePt t="3783" x="2770188" y="2940050"/>
          <p14:tracePt t="3791" x="2770188" y="3016250"/>
          <p14:tracePt t="3799" x="2752725" y="3084513"/>
          <p14:tracePt t="3807" x="2719388" y="3178175"/>
          <p14:tracePt t="3815" x="2668588" y="3254375"/>
          <p14:tracePt t="3824" x="2600325" y="3330575"/>
          <p14:tracePt t="3831" x="2514600" y="3398838"/>
          <p14:tracePt t="3839" x="2438400" y="3459163"/>
          <p14:tracePt t="3848" x="2344738" y="3502025"/>
          <p14:tracePt t="3855" x="2260600" y="3535363"/>
          <p14:tracePt t="3864" x="2166938" y="3568700"/>
          <p14:tracePt t="3872" x="2098675" y="3594100"/>
          <p14:tracePt t="3882" x="2081213" y="3594100"/>
          <p14:tracePt t="3903" x="2073275" y="3568700"/>
          <p14:tracePt t="3915" x="2073275" y="3543300"/>
          <p14:tracePt t="3919" x="2073275" y="3517900"/>
          <p14:tracePt t="3927" x="2090738" y="3484563"/>
          <p14:tracePt t="3935" x="2132013" y="3424238"/>
          <p14:tracePt t="3943" x="2174875" y="3355975"/>
          <p14:tracePt t="3951" x="2235200" y="3279775"/>
          <p14:tracePt t="3959" x="2301875" y="3203575"/>
          <p14:tracePt t="3967" x="2370138" y="3127375"/>
          <p14:tracePt t="3975" x="2430463" y="3059113"/>
          <p14:tracePt t="3983" x="2446338" y="3041650"/>
          <p14:tracePt t="3991" x="2455863" y="30337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4341-63F9-4487-B423-E4EABBBE7B60}"/>
              </a:ext>
            </a:extLst>
          </p:cNvPr>
          <p:cNvSpPr>
            <a:spLocks noGrp="1"/>
          </p:cNvSpPr>
          <p:nvPr>
            <p:ph type="title"/>
          </p:nvPr>
        </p:nvSpPr>
        <p:spPr/>
        <p:txBody>
          <a:bodyPr/>
          <a:lstStyle/>
          <a:p>
            <a:r>
              <a:rPr lang="en-GB" dirty="0"/>
              <a:t>Generator threads</a:t>
            </a:r>
          </a:p>
        </p:txBody>
      </p:sp>
      <p:graphicFrame>
        <p:nvGraphicFramePr>
          <p:cNvPr id="6" name="Content Placeholder 5">
            <a:extLst>
              <a:ext uri="{FF2B5EF4-FFF2-40B4-BE49-F238E27FC236}">
                <a16:creationId xmlns:a16="http://schemas.microsoft.com/office/drawing/2014/main" id="{707D50C2-EBFB-4228-A0E1-D06FAE23B37D}"/>
              </a:ext>
            </a:extLst>
          </p:cNvPr>
          <p:cNvGraphicFramePr>
            <a:graphicFrameLocks noGrp="1"/>
          </p:cNvGraphicFramePr>
          <p:nvPr>
            <p:ph idx="1"/>
            <p:extLst>
              <p:ext uri="{D42A27DB-BD31-4B8C-83A1-F6EECF244321}">
                <p14:modId xmlns:p14="http://schemas.microsoft.com/office/powerpoint/2010/main" val="1756536626"/>
              </p:ext>
            </p:extLst>
          </p:nvPr>
        </p:nvGraphicFramePr>
        <p:xfrm>
          <a:off x="416244" y="2481143"/>
          <a:ext cx="5588000" cy="3604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824A840B-97E2-4C94-B85C-1B48E2195A73}"/>
              </a:ext>
            </a:extLst>
          </p:cNvPr>
          <p:cNvSpPr>
            <a:spLocks noGrp="1"/>
          </p:cNvSpPr>
          <p:nvPr>
            <p:ph type="ftr" sz="quarter" idx="11"/>
          </p:nvPr>
        </p:nvSpPr>
        <p:spPr/>
        <p:txBody>
          <a:bodyPr/>
          <a:lstStyle/>
          <a:p>
            <a:r>
              <a:rPr lang="en-GB"/>
              <a:t>Jake Bretherton 1800231</a:t>
            </a:r>
          </a:p>
        </p:txBody>
      </p:sp>
      <p:graphicFrame>
        <p:nvGraphicFramePr>
          <p:cNvPr id="8" name="Content Placeholder 5">
            <a:extLst>
              <a:ext uri="{FF2B5EF4-FFF2-40B4-BE49-F238E27FC236}">
                <a16:creationId xmlns:a16="http://schemas.microsoft.com/office/drawing/2014/main" id="{4A3B0B32-34C4-433F-B501-D6BF1F6F4EBA}"/>
              </a:ext>
            </a:extLst>
          </p:cNvPr>
          <p:cNvGraphicFramePr>
            <a:graphicFrameLocks/>
          </p:cNvGraphicFramePr>
          <p:nvPr>
            <p:extLst>
              <p:ext uri="{D42A27DB-BD31-4B8C-83A1-F6EECF244321}">
                <p14:modId xmlns:p14="http://schemas.microsoft.com/office/powerpoint/2010/main" val="3423948188"/>
              </p:ext>
            </p:extLst>
          </p:nvPr>
        </p:nvGraphicFramePr>
        <p:xfrm>
          <a:off x="6309360" y="2481778"/>
          <a:ext cx="5588000" cy="36041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2BD3EB7B-F499-4C01-BDEB-8C0169042364}"/>
              </a:ext>
            </a:extLst>
          </p:cNvPr>
          <p:cNvSpPr txBox="1"/>
          <p:nvPr/>
        </p:nvSpPr>
        <p:spPr>
          <a:xfrm>
            <a:off x="2074706" y="2111176"/>
            <a:ext cx="2271076" cy="369332"/>
          </a:xfrm>
          <a:prstGeom prst="rect">
            <a:avLst/>
          </a:prstGeom>
          <a:noFill/>
        </p:spPr>
        <p:txBody>
          <a:bodyPr wrap="square" rtlCol="0">
            <a:spAutoFit/>
          </a:bodyPr>
          <a:lstStyle/>
          <a:p>
            <a:r>
              <a:rPr lang="en-GB" dirty="0"/>
              <a:t>Last Character Thread</a:t>
            </a:r>
          </a:p>
        </p:txBody>
      </p:sp>
      <p:sp>
        <p:nvSpPr>
          <p:cNvPr id="10" name="TextBox 9">
            <a:extLst>
              <a:ext uri="{FF2B5EF4-FFF2-40B4-BE49-F238E27FC236}">
                <a16:creationId xmlns:a16="http://schemas.microsoft.com/office/drawing/2014/main" id="{644444ED-61EC-44AE-AC7F-A76109724ED2}"/>
              </a:ext>
            </a:extLst>
          </p:cNvPr>
          <p:cNvSpPr txBox="1"/>
          <p:nvPr/>
        </p:nvSpPr>
        <p:spPr>
          <a:xfrm>
            <a:off x="7967822" y="2111176"/>
            <a:ext cx="2271076" cy="369332"/>
          </a:xfrm>
          <a:prstGeom prst="rect">
            <a:avLst/>
          </a:prstGeom>
          <a:noFill/>
        </p:spPr>
        <p:txBody>
          <a:bodyPr wrap="square" rtlCol="0">
            <a:spAutoFit/>
          </a:bodyPr>
          <a:lstStyle/>
          <a:p>
            <a:r>
              <a:rPr lang="en-GB" dirty="0"/>
              <a:t>Root Password Thread</a:t>
            </a:r>
          </a:p>
        </p:txBody>
      </p:sp>
      <p:pic>
        <p:nvPicPr>
          <p:cNvPr id="5" name="Audio 4">
            <a:hlinkClick r:id="" action="ppaction://media"/>
            <a:extLst>
              <a:ext uri="{FF2B5EF4-FFF2-40B4-BE49-F238E27FC236}">
                <a16:creationId xmlns:a16="http://schemas.microsoft.com/office/drawing/2014/main" id="{96860D2F-32CE-4301-90FC-408A5C9DEE6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54823585"/>
      </p:ext>
    </p:extLst>
  </p:cSld>
  <p:clrMapOvr>
    <a:masterClrMapping/>
  </p:clrMapOvr>
  <mc:AlternateContent xmlns:mc="http://schemas.openxmlformats.org/markup-compatibility/2006">
    <mc:Choice xmlns:p14="http://schemas.microsoft.com/office/powerpoint/2010/main" Requires="p14">
      <p:transition spd="slow" p14:dur="2000" advTm="39053"/>
    </mc:Choice>
    <mc:Fallback>
      <p:transition spd="slow" advTm="3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89" x="841375" y="3186113"/>
          <p14:tracePt t="617" x="831850" y="3195638"/>
          <p14:tracePt t="624" x="831850" y="3203575"/>
          <p14:tracePt t="1149" x="823913" y="3203575"/>
          <p14:tracePt t="1164" x="815975" y="3186113"/>
          <p14:tracePt t="1173" x="815975" y="3170238"/>
          <p14:tracePt t="1180" x="815975" y="3144838"/>
          <p14:tracePt t="1188" x="815975" y="3109913"/>
          <p14:tracePt t="1196" x="806450" y="3094038"/>
          <p14:tracePt t="1204" x="798513" y="3067050"/>
          <p14:tracePt t="1212" x="798513" y="3051175"/>
          <p14:tracePt t="1221" x="798513" y="3025775"/>
          <p14:tracePt t="1229" x="798513" y="3008313"/>
          <p14:tracePt t="1237" x="790575" y="3000375"/>
          <p14:tracePt t="1245" x="790575" y="2990850"/>
          <p14:tracePt t="1340" x="781050" y="2990850"/>
          <p14:tracePt t="1348" x="773113" y="3000375"/>
          <p14:tracePt t="1357" x="765175" y="3016250"/>
          <p14:tracePt t="1364" x="755650" y="3041650"/>
          <p14:tracePt t="1373" x="722313" y="3067050"/>
          <p14:tracePt t="1380" x="704850" y="3094038"/>
          <p14:tracePt t="1388" x="704850" y="3119438"/>
          <p14:tracePt t="1396" x="688975" y="3135313"/>
          <p14:tracePt t="1404" x="671513" y="3170238"/>
          <p14:tracePt t="1413" x="636588" y="3211513"/>
          <p14:tracePt t="1420" x="628650" y="3238500"/>
          <p14:tracePt t="1429" x="611188" y="3254375"/>
          <p14:tracePt t="1436" x="569913" y="3305175"/>
          <p14:tracePt t="1446" x="552450" y="3322638"/>
          <p14:tracePt t="1452" x="534988" y="3348038"/>
          <p14:tracePt t="1463" x="517525" y="3355975"/>
          <p14:tracePt t="1468" x="484188" y="3365500"/>
          <p14:tracePt t="1479" x="466725" y="3382963"/>
          <p14:tracePt t="1533" x="492125" y="3365500"/>
          <p14:tracePt t="1540" x="517525" y="3365500"/>
          <p14:tracePt t="1548" x="544513" y="3355975"/>
          <p14:tracePt t="1556" x="585788" y="3348038"/>
          <p14:tracePt t="1564" x="646113" y="3322638"/>
          <p14:tracePt t="1572" x="704850" y="3314700"/>
          <p14:tracePt t="1580" x="747713" y="3305175"/>
          <p14:tracePt t="1590" x="765175" y="3305175"/>
          <p14:tracePt t="1597" x="773113" y="3297238"/>
          <p14:tracePt t="1645" x="773113" y="3305175"/>
          <p14:tracePt t="1652" x="755650" y="3348038"/>
          <p14:tracePt t="1661" x="730250" y="3365500"/>
          <p14:tracePt t="1669" x="696913" y="3390900"/>
          <p14:tracePt t="1677" x="671513" y="3408363"/>
          <p14:tracePt t="1685" x="636588" y="3424238"/>
          <p14:tracePt t="1695" x="595313" y="3441700"/>
          <p14:tracePt t="1700" x="534988" y="3467100"/>
          <p14:tracePt t="1711" x="476250" y="3475038"/>
          <p14:tracePt t="1716" x="425450" y="3484563"/>
          <p14:tracePt t="1724" x="382588" y="3484563"/>
          <p14:tracePt t="1732" x="339725" y="3484563"/>
          <p14:tracePt t="1741" x="306388" y="3484563"/>
          <p14:tracePt t="1749" x="288925" y="3475038"/>
          <p14:tracePt t="1756" x="288925" y="3459163"/>
          <p14:tracePt t="1764" x="288925" y="3441700"/>
          <p14:tracePt t="1772" x="288925" y="3416300"/>
          <p14:tracePt t="1781" x="288925" y="3390900"/>
          <p14:tracePt t="1788" x="322263" y="3365500"/>
          <p14:tracePt t="1798" x="357188" y="3348038"/>
          <p14:tracePt t="1806" x="390525" y="3340100"/>
          <p14:tracePt t="1813" x="415925" y="3330575"/>
          <p14:tracePt t="1821" x="441325" y="3330575"/>
          <p14:tracePt t="1829" x="466725" y="3330575"/>
          <p14:tracePt t="1836" x="484188" y="3340100"/>
          <p14:tracePt t="1845" x="492125" y="3382963"/>
          <p14:tracePt t="1852" x="492125" y="3408363"/>
          <p14:tracePt t="1862" x="492125" y="3441700"/>
          <p14:tracePt t="1869" x="492125" y="3459163"/>
          <p14:tracePt t="1877" x="492125" y="3502025"/>
          <p14:tracePt t="1884" x="492125" y="3543300"/>
          <p14:tracePt t="1895" x="484188" y="3594100"/>
          <p14:tracePt t="1900" x="466725" y="3629025"/>
          <p14:tracePt t="1911" x="441325" y="3654425"/>
          <p14:tracePt t="1917" x="425450" y="3679825"/>
          <p14:tracePt t="1925" x="382588" y="3697288"/>
          <p14:tracePt t="1932" x="357188" y="3705225"/>
          <p14:tracePt t="1941" x="306388" y="3705225"/>
          <p14:tracePt t="1958" x="246063" y="3705225"/>
          <p14:tracePt t="1964" x="230188" y="3697288"/>
          <p14:tracePt t="1973" x="212725" y="3671888"/>
          <p14:tracePt t="1981" x="203200" y="3636963"/>
          <p14:tracePt t="1989" x="203200" y="3611563"/>
          <p14:tracePt t="1996" x="203200" y="3552825"/>
          <p14:tracePt t="2004" x="246063" y="3492500"/>
          <p14:tracePt t="2013" x="306388" y="3408363"/>
          <p14:tracePt t="2022" x="382588" y="3330575"/>
          <p14:tracePt t="2029" x="492125" y="3238500"/>
          <p14:tracePt t="2036" x="611188" y="3152775"/>
          <p14:tracePt t="2045" x="730250" y="3051175"/>
          <p14:tracePt t="2053" x="909638" y="2940050"/>
          <p14:tracePt t="2062" x="1079500" y="2820988"/>
          <p14:tracePt t="2068" x="1274763" y="2719388"/>
          <p14:tracePt t="2077" x="1477963" y="2592388"/>
          <p14:tracePt t="2085" x="1698625" y="2481263"/>
          <p14:tracePt t="2096" x="1971675" y="2344738"/>
          <p14:tracePt t="2101" x="2276475" y="2227263"/>
          <p14:tracePt t="2111" x="2659063" y="2073275"/>
          <p14:tracePt t="2116" x="3117850" y="1928813"/>
          <p14:tracePt t="2126" x="3636963" y="1784350"/>
          <p14:tracePt t="2133" x="4230688" y="1682750"/>
          <p14:tracePt t="2141" x="4851400" y="1571625"/>
          <p14:tracePt t="2148" x="5497513" y="1487488"/>
          <p14:tracePt t="2156" x="6116638" y="1401763"/>
          <p14:tracePt t="2165" x="6669088" y="1360488"/>
          <p14:tracePt t="2172" x="7162800" y="1317625"/>
          <p14:tracePt t="2181" x="7629525" y="1300163"/>
          <p14:tracePt t="2188" x="8062913" y="1300163"/>
          <p14:tracePt t="2197" x="8462963" y="1300163"/>
          <p14:tracePt t="2204" x="8818563" y="1325563"/>
          <p14:tracePt t="2212" x="9099550" y="1360488"/>
          <p14:tracePt t="2221" x="9320213" y="1401763"/>
          <p14:tracePt t="2229" x="9532938" y="1477963"/>
          <p14:tracePt t="2237" x="9694863" y="1563688"/>
          <p14:tracePt t="2246" x="9829800" y="1631950"/>
          <p14:tracePt t="2252" x="9940925" y="1716088"/>
          <p14:tracePt t="2262" x="10034588" y="1809750"/>
          <p14:tracePt t="2269" x="10110788" y="1920875"/>
          <p14:tracePt t="2277" x="10194925" y="2022475"/>
          <p14:tracePt t="2285" x="10263188" y="2141538"/>
          <p14:tracePt t="2294" x="10323513" y="2260600"/>
          <p14:tracePt t="2300" x="10374313" y="2379663"/>
          <p14:tracePt t="2310" x="10407650" y="2489200"/>
          <p14:tracePt t="2317" x="10442575" y="2600325"/>
          <p14:tracePt t="2325" x="10467975" y="2693988"/>
          <p14:tracePt t="2332" x="10475913" y="2787650"/>
          <p14:tracePt t="2340" x="10475913" y="2871788"/>
          <p14:tracePt t="2348" x="10475913" y="2940050"/>
          <p14:tracePt t="2357" x="10475913" y="3016250"/>
          <p14:tracePt t="2364" x="10475913" y="3067050"/>
          <p14:tracePt t="2372" x="10458450" y="3127375"/>
          <p14:tracePt t="2380" x="10425113" y="3186113"/>
          <p14:tracePt t="2388" x="10356850" y="3238500"/>
          <p14:tracePt t="2396" x="10263188" y="3271838"/>
          <p14:tracePt t="2404" x="10169525" y="3289300"/>
          <p14:tracePt t="2412" x="10050463" y="3314700"/>
          <p14:tracePt t="2420" x="9906000" y="3330575"/>
          <p14:tracePt t="2428" x="9753600" y="3330575"/>
          <p14:tracePt t="2436" x="9575800" y="3322638"/>
          <p14:tracePt t="2445" x="9363075" y="3297238"/>
          <p14:tracePt t="2452" x="9132888" y="3228975"/>
          <p14:tracePt t="2461" x="8869363" y="3152775"/>
          <p14:tracePt t="2468" x="8597900" y="3051175"/>
          <p14:tracePt t="2477" x="8308975" y="2949575"/>
          <p14:tracePt t="2484" x="8045450" y="2863850"/>
          <p14:tracePt t="2494" x="7781925" y="2778125"/>
          <p14:tracePt t="2501" x="7553325" y="2719388"/>
          <p14:tracePt t="2511" x="7358063" y="2676525"/>
          <p14:tracePt t="2517" x="7239000" y="2660650"/>
          <p14:tracePt t="2524" x="7229475" y="2660650"/>
          <p14:tracePt t="2540" x="7221538" y="2668588"/>
          <p14:tracePt t="2549" x="7221538" y="2676525"/>
          <p14:tracePt t="2556" x="7221538" y="2711450"/>
          <p14:tracePt t="2564" x="7239000" y="2736850"/>
          <p14:tracePt t="2572" x="7264400" y="2762250"/>
          <p14:tracePt t="2580" x="7315200" y="2813050"/>
          <p14:tracePt t="2588" x="7373938" y="2863850"/>
          <p14:tracePt t="2596" x="7434263" y="2932113"/>
          <p14:tracePt t="2604" x="7518400" y="3008313"/>
          <p14:tracePt t="2612" x="7586663" y="3076575"/>
          <p14:tracePt t="2620" x="7637463" y="3144838"/>
          <p14:tracePt t="2629" x="7680325" y="3203575"/>
          <p14:tracePt t="2636" x="7697788" y="3254375"/>
          <p14:tracePt t="2646" x="7715250" y="3289300"/>
          <p14:tracePt t="2653" x="7723188" y="3322638"/>
          <p14:tracePt t="2662" x="7723188" y="3355975"/>
          <p14:tracePt t="2668" x="7715250" y="3365500"/>
          <p14:tracePt t="2678" x="7697788" y="3382963"/>
          <p14:tracePt t="2684" x="7646988" y="3390900"/>
          <p14:tracePt t="2694" x="7629525" y="3390900"/>
          <p14:tracePt t="2700" x="7586663" y="3390900"/>
          <p14:tracePt t="2711" x="7527925" y="3390900"/>
          <p14:tracePt t="2716" x="7459663" y="3390900"/>
          <p14:tracePt t="2724" x="7400925" y="3390900"/>
          <p14:tracePt t="2732" x="7348538" y="3390900"/>
          <p14:tracePt t="2740" x="7340600" y="3373438"/>
          <p14:tracePt t="2780" x="7348538" y="3365500"/>
          <p14:tracePt t="2788" x="7373938" y="3365500"/>
          <p14:tracePt t="2797" x="7400925" y="3373438"/>
          <p14:tracePt t="2806" x="7426325" y="3408363"/>
          <p14:tracePt t="2812" x="7451725" y="3459163"/>
          <p14:tracePt t="2820" x="7467600" y="3492500"/>
          <p14:tracePt t="2828" x="7477125" y="3527425"/>
          <p14:tracePt t="2837" x="7485063" y="3568700"/>
          <p14:tracePt t="2845" x="7493000" y="3629025"/>
          <p14:tracePt t="2852" x="7493000" y="3687763"/>
          <p14:tracePt t="2861" x="7493000" y="3730625"/>
          <p14:tracePt t="2869" x="7493000" y="3773488"/>
          <p14:tracePt t="2877" x="7493000" y="3790950"/>
          <p14:tracePt t="2884" x="7467600" y="3806825"/>
          <p14:tracePt t="2894" x="7451725" y="3806825"/>
          <p14:tracePt t="2901" x="7442200" y="3806825"/>
          <p14:tracePt t="2911" x="7426325" y="3806825"/>
          <p14:tracePt t="2916" x="7416800" y="3806825"/>
          <p14:tracePt t="2941" x="7408863" y="3806825"/>
          <p14:tracePt t="2961" x="7391400" y="3806825"/>
          <p14:tracePt t="3004" x="7400925" y="3798888"/>
          <p14:tracePt t="3012" x="7408863" y="3798888"/>
          <p14:tracePt t="3020" x="7408863" y="3806825"/>
          <p14:tracePt t="3028" x="7408863" y="3816350"/>
          <p14:tracePt t="3036" x="7408863" y="3824288"/>
          <p14:tracePt t="3046" x="7408863" y="3849688"/>
          <p14:tracePt t="3052" x="7408863" y="3875088"/>
          <p14:tracePt t="3063" x="7408863" y="3883025"/>
          <p14:tracePt t="3068" x="7391400" y="3917950"/>
          <p14:tracePt t="3077" x="7383463" y="3935413"/>
          <p14:tracePt t="3085" x="7366000" y="3943350"/>
          <p14:tracePt t="3093" x="7323138" y="3951288"/>
          <p14:tracePt t="3100" x="7289800" y="3960813"/>
          <p14:tracePt t="3110" x="7264400" y="3960813"/>
          <p14:tracePt t="3116" x="7246938" y="3960813"/>
          <p14:tracePt t="3126" x="7229475" y="3960813"/>
          <p14:tracePt t="3132" x="7204075" y="3960813"/>
          <p14:tracePt t="3141" x="7188200" y="3960813"/>
          <p14:tracePt t="3149" x="7170738" y="3960813"/>
          <p14:tracePt t="3157" x="7153275" y="3960813"/>
          <p14:tracePt t="3164" x="7137400" y="3917950"/>
          <p14:tracePt t="3172" x="7137400" y="3908425"/>
          <p14:tracePt t="3180" x="7137400" y="3883025"/>
          <p14:tracePt t="3188" x="7137400" y="3849688"/>
          <p14:tracePt t="3196" x="7137400" y="3832225"/>
          <p14:tracePt t="3206" x="7137400" y="3824288"/>
          <p14:tracePt t="3212" x="7137400" y="3806825"/>
          <p14:tracePt t="3220" x="7137400" y="3798888"/>
          <p14:tracePt t="3229" x="7137400" y="3790950"/>
          <p14:tracePt t="3268" x="7145338" y="3790950"/>
          <p14:tracePt t="3277" x="7162800" y="3798888"/>
          <p14:tracePt t="3284" x="7178675" y="3806825"/>
          <p14:tracePt t="3293" x="7196138" y="3832225"/>
          <p14:tracePt t="3300" x="7204075" y="3857625"/>
          <p14:tracePt t="3310" x="7239000" y="3892550"/>
          <p14:tracePt t="3316" x="7246938" y="3925888"/>
          <p14:tracePt t="3326" x="7246938" y="3935413"/>
          <p14:tracePt t="3332" x="7256463" y="3951288"/>
          <p14:tracePt t="3341" x="7256463" y="3960813"/>
          <p14:tracePt t="3348" x="7256463" y="3976688"/>
          <p14:tracePt t="3356" x="7256463" y="3994150"/>
          <p14:tracePt t="3365" x="7256463" y="4002088"/>
          <p14:tracePt t="3372" x="7229475" y="4019550"/>
          <p14:tracePt t="3381" x="7204075" y="4019550"/>
          <p14:tracePt t="3389" x="7178675" y="4027488"/>
          <p14:tracePt t="3396" x="7145338" y="4037013"/>
          <p14:tracePt t="3404" x="7127875" y="4044950"/>
          <p14:tracePt t="3412" x="7094538" y="4044950"/>
          <p14:tracePt t="3421" x="7085013" y="4044950"/>
          <p14:tracePt t="3428" x="7077075" y="4044950"/>
          <p14:tracePt t="3452" x="7059613" y="4037013"/>
          <p14:tracePt t="3461" x="7051675" y="4027488"/>
          <p14:tracePt t="3468" x="7051675" y="4011613"/>
          <p14:tracePt t="3477" x="7051675" y="3986213"/>
          <p14:tracePt t="3485" x="7051675" y="3968750"/>
          <p14:tracePt t="3493" x="7085013" y="3943350"/>
          <p14:tracePt t="3501" x="7102475" y="3925888"/>
          <p14:tracePt t="3510" x="7127875" y="3917950"/>
          <p14:tracePt t="3516" x="7153275" y="3908425"/>
          <p14:tracePt t="3526" x="7188200" y="3900488"/>
          <p14:tracePt t="3532" x="7229475" y="3892550"/>
          <p14:tracePt t="3540" x="7281863" y="3883025"/>
          <p14:tracePt t="3549" x="7323138" y="3875088"/>
          <p14:tracePt t="3556" x="7366000" y="3875088"/>
          <p14:tracePt t="3565" x="7408863" y="3875088"/>
          <p14:tracePt t="3572" x="7442200" y="3875088"/>
          <p14:tracePt t="3581" x="7477125" y="3875088"/>
          <p14:tracePt t="3589" x="7485063" y="3875088"/>
          <p14:tracePt t="3597" x="7493000" y="3875088"/>
          <p14:tracePt t="3604" x="7493000" y="3883025"/>
          <p14:tracePt t="3612" x="7502525" y="3892550"/>
          <p14:tracePt t="3620" x="7502525" y="3908425"/>
          <p14:tracePt t="3628" x="7502525" y="3917950"/>
          <p14:tracePt t="3636" x="7502525" y="3925888"/>
          <p14:tracePt t="3646" x="7493000" y="3951288"/>
          <p14:tracePt t="3654" x="7451725" y="3968750"/>
          <p14:tracePt t="3663" x="7400925" y="3976688"/>
          <p14:tracePt t="3669" x="7358063" y="3976688"/>
          <p14:tracePt t="3682" x="7332663" y="3976688"/>
          <p14:tracePt t="3685" x="7289800" y="3976688"/>
          <p14:tracePt t="3694" x="7264400" y="3976688"/>
          <p14:tracePt t="3700" x="7221538" y="3976688"/>
          <p14:tracePt t="3711" x="7162800" y="3976688"/>
          <p14:tracePt t="3716" x="7102475" y="3976688"/>
          <p14:tracePt t="3727" x="7094538" y="3976688"/>
          <p14:tracePt t="3732" x="7094538" y="3968750"/>
          <p14:tracePt t="3740" x="7094538" y="3951288"/>
          <p14:tracePt t="3749" x="7094538" y="3925888"/>
          <p14:tracePt t="3756" x="7102475" y="3892550"/>
          <p14:tracePt t="3764" x="7137400" y="3875088"/>
          <p14:tracePt t="3772" x="7162800" y="3867150"/>
          <p14:tracePt t="3780" x="7188200" y="3857625"/>
          <p14:tracePt t="3793" x="7221538" y="3849688"/>
          <p14:tracePt t="3800" x="7256463" y="3849688"/>
          <p14:tracePt t="3810" x="7297738" y="3841750"/>
          <p14:tracePt t="3816" x="7340600" y="3841750"/>
          <p14:tracePt t="3826" x="7383463" y="3841750"/>
          <p14:tracePt t="3832" x="7434263" y="3841750"/>
          <p14:tracePt t="3840" x="7477125" y="3841750"/>
          <p14:tracePt t="3848" x="7485063" y="3841750"/>
          <p14:tracePt t="3856" x="7502525" y="3841750"/>
          <p14:tracePt t="3864" x="7510463" y="3841750"/>
          <p14:tracePt t="4040" x="7518400" y="3832225"/>
          <p14:tracePt t="6125" x="7518400" y="3816350"/>
          <p14:tracePt t="6133" x="7518400" y="3806825"/>
          <p14:tracePt t="6141" x="7518400" y="3738563"/>
          <p14:tracePt t="6149" x="7518400" y="3646488"/>
          <p14:tracePt t="6158" x="7467600" y="3527425"/>
          <p14:tracePt t="6165" x="7408863" y="3390900"/>
          <p14:tracePt t="6172" x="7332663" y="3238500"/>
          <p14:tracePt t="6180" x="7239000" y="3094038"/>
          <p14:tracePt t="6188" x="7112000" y="2940050"/>
          <p14:tracePt t="6197" x="6992938" y="2787650"/>
          <p14:tracePt t="6204" x="6838950" y="2625725"/>
          <p14:tracePt t="6213" x="6653213" y="2455863"/>
          <p14:tracePt t="6220" x="6448425" y="2293938"/>
          <p14:tracePt t="6228" x="6219825" y="2166938"/>
          <p14:tracePt t="6236" x="5946775" y="2047875"/>
          <p14:tracePt t="6245" x="5649913" y="1938338"/>
          <p14:tracePt t="6252" x="5335588" y="1852613"/>
          <p14:tracePt t="6260" x="4978400" y="1801813"/>
          <p14:tracePt t="6268" x="4587875" y="1741488"/>
          <p14:tracePt t="6277" x="4146550" y="1708150"/>
          <p14:tracePt t="6285" x="3703638" y="1682750"/>
          <p14:tracePt t="6293" x="3219450" y="1682750"/>
          <p14:tracePt t="6300" x="2727325" y="1700213"/>
          <p14:tracePt t="6309" x="2225675" y="1733550"/>
          <p14:tracePt t="6316" x="1724025" y="1793875"/>
          <p14:tracePt t="6325" x="1274763" y="1878013"/>
          <p14:tracePt t="6333" x="874713" y="1971675"/>
          <p14:tracePt t="6342" x="552450" y="2073275"/>
          <p14:tracePt t="6348" x="314325" y="2174875"/>
          <p14:tracePt t="6358" x="144463" y="2268538"/>
          <p14:tracePt t="6364" x="50800" y="2344738"/>
          <p14:tracePt t="6444" x="68263" y="3016250"/>
          <p14:tracePt t="6452" x="101600" y="3067050"/>
          <p14:tracePt t="6461" x="101600" y="3084513"/>
          <p14:tracePt t="6468" x="111125" y="3101975"/>
          <p14:tracePt t="6477" x="111125" y="3135313"/>
          <p14:tracePt t="6484" x="111125" y="3144838"/>
          <p14:tracePt t="6493" x="111125" y="3160713"/>
          <p14:tracePt t="6501" x="93663" y="3186113"/>
          <p14:tracePt t="6510" x="85725" y="3203575"/>
          <p14:tracePt t="6517" x="58738" y="3228975"/>
          <p14:tracePt t="6525" x="58738" y="3238500"/>
          <p14:tracePt t="6701" x="68263" y="3263900"/>
          <p14:tracePt t="6709" x="76200" y="3263900"/>
          <p14:tracePt t="6717" x="85725" y="3271838"/>
          <p14:tracePt t="6725" x="111125" y="3279775"/>
          <p14:tracePt t="6732" x="136525" y="3289300"/>
          <p14:tracePt t="6742" x="161925" y="3297238"/>
          <p14:tracePt t="6748" x="195263" y="3305175"/>
          <p14:tracePt t="6759" x="230188" y="3314700"/>
          <p14:tracePt t="6764" x="280988" y="3322638"/>
          <p14:tracePt t="6772" x="322263" y="3340100"/>
          <p14:tracePt t="6780" x="373063" y="3365500"/>
          <p14:tracePt t="6788" x="425450" y="3382963"/>
          <p14:tracePt t="6796" x="466725" y="3398838"/>
          <p14:tracePt t="6806" x="517525" y="3416300"/>
          <p14:tracePt t="6813" x="552450" y="3433763"/>
          <p14:tracePt t="6820" x="569913" y="3449638"/>
          <p14:tracePt t="6828" x="585788" y="3449638"/>
          <p14:tracePt t="6836" x="595313" y="3459163"/>
          <p14:tracePt t="6844" x="603250" y="3467100"/>
          <p14:tracePt t="6852" x="611188" y="3467100"/>
          <p14:tracePt t="6860" x="620713" y="3475038"/>
          <p14:tracePt t="6876" x="636588" y="3492500"/>
          <p14:tracePt t="6893" x="654050" y="3509963"/>
          <p14:tracePt t="6900" x="661988" y="3517900"/>
          <p14:tracePt t="6926" x="671513" y="3535363"/>
          <p14:tracePt t="6932" x="671513" y="3543300"/>
          <p14:tracePt t="7301" x="671513" y="3535363"/>
          <p14:tracePt t="7309" x="671513" y="3527425"/>
          <p14:tracePt t="7316" x="671513" y="3517900"/>
          <p14:tracePt t="7597" x="671513" y="3502025"/>
          <p14:tracePt t="7604" x="671513" y="3492500"/>
          <p14:tracePt t="7613" x="671513" y="3467100"/>
          <p14:tracePt t="7621" x="671513" y="3449638"/>
          <p14:tracePt t="7628" x="671513" y="3433763"/>
          <p14:tracePt t="7637" x="671513" y="3424238"/>
          <p14:tracePt t="17172" x="688975" y="3424238"/>
          <p14:tracePt t="17188" x="747713" y="3424238"/>
          <p14:tracePt t="17196" x="831850" y="3424238"/>
          <p14:tracePt t="17205" x="917575" y="3424238"/>
          <p14:tracePt t="17212" x="935038" y="3424238"/>
          <p14:tracePt t="17239" x="935038" y="3449638"/>
          <p14:tracePt t="17244" x="935038" y="3484563"/>
          <p14:tracePt t="17255" x="909638" y="3535363"/>
          <p14:tracePt t="17260" x="892175" y="3560763"/>
          <p14:tracePt t="17271" x="858838" y="3603625"/>
          <p14:tracePt t="17276" x="823913" y="3654425"/>
          <p14:tracePt t="17284" x="798513" y="3705225"/>
          <p14:tracePt t="17292" x="781050" y="3756025"/>
          <p14:tracePt t="17300" x="755650" y="3816350"/>
          <p14:tracePt t="17308" x="739775" y="3892550"/>
          <p14:tracePt t="17316" x="714375" y="3976688"/>
          <p14:tracePt t="17324" x="688975" y="4062413"/>
          <p14:tracePt t="17332" x="671513" y="4156075"/>
          <p14:tracePt t="17341" x="646113" y="4240213"/>
          <p14:tracePt t="17348" x="636588" y="4316413"/>
          <p14:tracePt t="17356" x="628650" y="4384675"/>
          <p14:tracePt t="17364" x="620713" y="4445000"/>
          <p14:tracePt t="17372" x="620713" y="4486275"/>
          <p14:tracePt t="17380" x="620713" y="4495800"/>
          <p14:tracePt t="17389" x="620713" y="4521200"/>
          <p14:tracePt t="17396" x="646113" y="4521200"/>
          <p14:tracePt t="17405" x="679450" y="4521200"/>
          <p14:tracePt t="17413" x="730250" y="4521200"/>
          <p14:tracePt t="17421" x="831850" y="4521200"/>
          <p14:tracePt t="17429" x="942975" y="4521200"/>
          <p14:tracePt t="17437" x="1069975" y="4521200"/>
          <p14:tracePt t="17445" x="1198563" y="4513263"/>
          <p14:tracePt t="17454" x="1343025" y="4503738"/>
          <p14:tracePt t="17460" x="1470025" y="4486275"/>
          <p14:tracePt t="17470" x="1579563" y="4486275"/>
          <p14:tracePt t="17476" x="1589088" y="4486275"/>
          <p14:tracePt t="17485" x="1614488" y="4495800"/>
          <p14:tracePt t="17492" x="1614488" y="4529138"/>
          <p14:tracePt t="17500" x="1606550" y="4554538"/>
          <p14:tracePt t="17508" x="1563688" y="4597400"/>
          <p14:tracePt t="17516" x="1520825" y="4630738"/>
          <p14:tracePt t="17524" x="1435100" y="4673600"/>
          <p14:tracePt t="17532" x="1317625" y="4733925"/>
          <p14:tracePt t="17540" x="1173163" y="4784725"/>
          <p14:tracePt t="17548" x="1003300" y="4818063"/>
          <p14:tracePt t="17556" x="781050" y="4852988"/>
          <p14:tracePt t="17564" x="544513" y="4860925"/>
          <p14:tracePt t="17572" x="314325" y="4860925"/>
          <p14:tracePt t="17580" x="58738" y="4827588"/>
          <p14:tracePt t="17692" x="85725" y="3671888"/>
          <p14:tracePt t="17701" x="136525" y="3654425"/>
          <p14:tracePt t="17708" x="177800" y="3646488"/>
          <p14:tracePt t="17716" x="220663" y="3646488"/>
          <p14:tracePt t="17724" x="238125" y="3646488"/>
          <p14:tracePt t="17732" x="246063" y="3646488"/>
          <p14:tracePt t="17740" x="255588" y="3646488"/>
          <p14:tracePt t="17748" x="263525" y="3646488"/>
          <p14:tracePt t="17756" x="271463" y="3646488"/>
          <p14:tracePt t="17764" x="280988" y="3646488"/>
          <p14:tracePt t="17780" x="280988" y="3654425"/>
          <p14:tracePt t="17788" x="280988" y="3662363"/>
          <p14:tracePt t="17796" x="280988" y="3671888"/>
          <p14:tracePt t="17813" x="280988" y="3679825"/>
          <p14:tracePt t="17860" x="288925" y="3687763"/>
          <p14:tracePt t="17869" x="296863" y="3705225"/>
          <p14:tracePt t="17876" x="331788" y="3713163"/>
          <p14:tracePt t="17885" x="365125" y="3713163"/>
          <p14:tracePt t="17892" x="390525" y="3713163"/>
          <p14:tracePt t="17901" x="400050" y="3713163"/>
          <p14:tracePt t="17908" x="425450" y="3713163"/>
          <p14:tracePt t="17916" x="441325" y="3713163"/>
          <p14:tracePt t="17925" x="476250" y="3713163"/>
          <p14:tracePt t="17932" x="484188" y="3713163"/>
          <p14:tracePt t="17940" x="492125" y="3713163"/>
          <p14:tracePt t="18053" x="501650" y="3705225"/>
          <p14:tracePt t="18069" x="509588" y="3705225"/>
          <p14:tracePt t="18085" x="517525" y="3697288"/>
          <p14:tracePt t="18092" x="517525" y="3687763"/>
          <p14:tracePt t="18101" x="534988" y="3671888"/>
          <p14:tracePt t="18109" x="544513" y="3662363"/>
          <p14:tracePt t="18133" x="544513" y="3654425"/>
          <p14:tracePt t="18349" x="534988" y="3654425"/>
          <p14:tracePt t="18356" x="527050" y="3654425"/>
          <p14:tracePt t="18500" x="527050" y="3646488"/>
          <p14:tracePt t="19184" x="527050" y="3629025"/>
          <p14:tracePt t="19201" x="527050" y="3594100"/>
          <p14:tracePt t="19208" x="527050" y="3586163"/>
          <p14:tracePt t="19217" x="527050" y="3578225"/>
          <p14:tracePt t="19232" x="527050" y="3568700"/>
          <p14:tracePt t="19248" x="517525" y="3552825"/>
          <p14:tracePt t="19256" x="517525" y="3543300"/>
          <p14:tracePt t="19297" x="509588" y="3535363"/>
          <p14:tracePt t="19328" x="501650" y="3535363"/>
          <p14:tracePt t="19344" x="501650" y="3527425"/>
          <p14:tracePt t="20145" x="501650" y="3517900"/>
          <p14:tracePt t="20176" x="509588" y="3517900"/>
          <p14:tracePt t="20321" x="509588" y="3509963"/>
          <p14:tracePt t="20330" x="509588" y="3492500"/>
          <p14:tracePt t="20338" x="509588" y="3475038"/>
          <p14:tracePt t="20345" x="509588" y="3467100"/>
          <p14:tracePt t="20355" x="509588" y="3449638"/>
          <p14:tracePt t="20363" x="509588" y="3441700"/>
          <p14:tracePt t="20370" x="527050" y="3424238"/>
          <p14:tracePt t="20376" x="534988" y="3408363"/>
          <p14:tracePt t="20386" x="560388" y="3390900"/>
          <p14:tracePt t="20392" x="577850" y="3382963"/>
          <p14:tracePt t="20403" x="620713" y="3340100"/>
          <p14:tracePt t="20408" x="646113" y="3322638"/>
          <p14:tracePt t="20417" x="688975" y="3305175"/>
          <p14:tracePt t="20425" x="739775" y="3279775"/>
          <p14:tracePt t="20432" x="765175" y="3271838"/>
          <p14:tracePt t="20440" x="806450" y="3254375"/>
          <p14:tracePt t="20448" x="858838" y="3221038"/>
          <p14:tracePt t="20456" x="884238" y="3211513"/>
          <p14:tracePt t="20464" x="942975" y="3195638"/>
          <p14:tracePt t="20472" x="1028700" y="3170238"/>
          <p14:tracePt t="20480" x="1130300" y="3135313"/>
          <p14:tracePt t="20488" x="1249363" y="3119438"/>
          <p14:tracePt t="20497" x="1343025" y="3094038"/>
          <p14:tracePt t="20505" x="1462088" y="3059113"/>
          <p14:tracePt t="20512" x="1579563" y="3025775"/>
          <p14:tracePt t="20520" x="1690688" y="3000375"/>
          <p14:tracePt t="20528" x="1809750" y="2974975"/>
          <p14:tracePt t="20537" x="1920875" y="2957513"/>
          <p14:tracePt t="20544" x="2038350" y="2932113"/>
          <p14:tracePt t="20553" x="2157413" y="2906713"/>
          <p14:tracePt t="20560" x="2268538" y="2889250"/>
          <p14:tracePt t="20569" x="2395538" y="2863850"/>
          <p14:tracePt t="20576" x="2514600" y="2838450"/>
          <p14:tracePt t="20586" x="2659063" y="2813050"/>
          <p14:tracePt t="20592" x="2786063" y="2795588"/>
          <p14:tracePt t="20602" x="2922588" y="2778125"/>
          <p14:tracePt t="20608" x="3067050" y="2770188"/>
          <p14:tracePt t="20618" x="3219450" y="2752725"/>
          <p14:tracePt t="20624" x="3381375" y="2744788"/>
          <p14:tracePt t="20632" x="3533775" y="2744788"/>
          <p14:tracePt t="20640" x="3687763" y="2744788"/>
          <p14:tracePt t="20648" x="3822700" y="2744788"/>
          <p14:tracePt t="20656" x="3951288" y="2744788"/>
          <p14:tracePt t="20664" x="4070350" y="2744788"/>
          <p14:tracePt t="20673" x="4162425" y="2744788"/>
          <p14:tracePt t="20680" x="4248150" y="2744788"/>
          <p14:tracePt t="20688" x="4341813" y="2770188"/>
          <p14:tracePt t="20696" x="4425950" y="2805113"/>
          <p14:tracePt t="20704" x="4503738" y="2838450"/>
          <p14:tracePt t="20712" x="4579938" y="2863850"/>
          <p14:tracePt t="20720" x="4630738" y="2906713"/>
          <p14:tracePt t="20728" x="4681538" y="2949575"/>
          <p14:tracePt t="20737" x="4724400" y="2990850"/>
          <p14:tracePt t="20744" x="4749800" y="3016250"/>
          <p14:tracePt t="20753" x="4757738" y="3033713"/>
          <p14:tracePt t="20760" x="4775200" y="3067050"/>
          <p14:tracePt t="20769" x="4800600" y="3101975"/>
          <p14:tracePt t="20776" x="4818063" y="3144838"/>
          <p14:tracePt t="20786" x="4833938" y="3186113"/>
          <p14:tracePt t="20792" x="4859338" y="3228975"/>
          <p14:tracePt t="20802" x="4884738" y="3263900"/>
          <p14:tracePt t="20808" x="4910138" y="3289300"/>
          <p14:tracePt t="20819" x="4945063" y="3322638"/>
          <p14:tracePt t="20824" x="4978400" y="3348038"/>
          <p14:tracePt t="20833" x="5013325" y="3390900"/>
          <p14:tracePt t="20840" x="5029200" y="3408363"/>
          <p14:tracePt t="20848" x="5046663" y="3416300"/>
          <p14:tracePt t="20856" x="5072063" y="3433763"/>
          <p14:tracePt t="20864" x="5072063" y="3441700"/>
          <p14:tracePt t="20872" x="5080000" y="3459163"/>
          <p14:tracePt t="20880" x="5089525" y="3459163"/>
          <p14:tracePt t="20897" x="5089525" y="3475038"/>
          <p14:tracePt t="20904" x="5097463" y="3492500"/>
          <p14:tracePt t="20912" x="5106988" y="3492500"/>
          <p14:tracePt t="20930" x="5106988" y="3502025"/>
          <p14:tracePt t="20945" x="5106988" y="3509963"/>
          <p14:tracePt t="20976" x="5106988" y="3517900"/>
          <p14:tracePt t="20993" x="5106988" y="3535363"/>
          <p14:tracePt t="21008" x="5089525" y="3543300"/>
          <p14:tracePt t="21017" x="5080000" y="3543300"/>
          <p14:tracePt t="21024" x="5054600" y="3552825"/>
          <p14:tracePt t="21032" x="5038725" y="3560763"/>
          <p14:tracePt t="21040" x="5029200" y="3560763"/>
          <p14:tracePt t="21048" x="5013325" y="3560763"/>
          <p14:tracePt t="21056" x="5003800" y="3560763"/>
          <p14:tracePt t="23592" x="4995863" y="3578225"/>
          <p14:tracePt t="23601" x="4987925" y="3578225"/>
          <p14:tracePt t="23608" x="4978400" y="3586163"/>
          <p14:tracePt t="23618" x="4978400" y="3594100"/>
          <p14:tracePt t="23624" x="4953000" y="3611563"/>
          <p14:tracePt t="23633" x="4945063" y="3619500"/>
          <p14:tracePt t="23640" x="4945063" y="3629025"/>
          <p14:tracePt t="23648" x="4935538" y="3629025"/>
          <p14:tracePt t="23672" x="4927600" y="3629025"/>
          <p14:tracePt t="23680" x="4919663" y="3629025"/>
          <p14:tracePt t="23689" x="4919663" y="3636963"/>
          <p14:tracePt t="23696" x="4910138" y="3636963"/>
          <p14:tracePt t="23705" x="4894263" y="3636963"/>
          <p14:tracePt t="23712" x="4876800" y="3646488"/>
          <p14:tracePt t="23720" x="4859338" y="3646488"/>
          <p14:tracePt t="23728" x="4851400" y="3646488"/>
          <p14:tracePt t="23736" x="4826000" y="3646488"/>
          <p14:tracePt t="23744" x="4818063" y="3646488"/>
          <p14:tracePt t="23761" x="4808538" y="3646488"/>
          <p14:tracePt t="23768" x="4800600" y="3646488"/>
          <p14:tracePt t="23786" x="4791075" y="3646488"/>
          <p14:tracePt t="23792" x="4783138" y="3654425"/>
          <p14:tracePt t="23801" x="4775200" y="3654425"/>
          <p14:tracePt t="23809" x="4765675" y="3654425"/>
          <p14:tracePt t="23904" x="4775200" y="3654425"/>
          <p14:tracePt t="23912" x="4783138" y="3654425"/>
          <p14:tracePt t="23920" x="4791075" y="3654425"/>
          <p14:tracePt t="23976" x="4800600" y="3654425"/>
          <p14:tracePt t="23992" x="4800600" y="3662363"/>
          <p14:tracePt t="24001" x="4791075" y="3679825"/>
          <p14:tracePt t="24008" x="4783138" y="3679825"/>
          <p14:tracePt t="24017" x="4765675" y="3687763"/>
          <p14:tracePt t="24024" x="4732338" y="3705225"/>
          <p14:tracePt t="24034" x="4724400" y="3722688"/>
          <p14:tracePt t="24040" x="4706938" y="3730625"/>
          <p14:tracePt t="24050" x="4689475" y="3738563"/>
          <p14:tracePt t="24145" x="4706938" y="3738563"/>
          <p14:tracePt t="24152" x="4714875" y="3738563"/>
          <p14:tracePt t="24161" x="4724400" y="3738563"/>
          <p14:tracePt t="24169" x="4757738" y="3738563"/>
          <p14:tracePt t="24177" x="4775200" y="3730625"/>
          <p14:tracePt t="24185" x="4791075" y="3722688"/>
          <p14:tracePt t="24192" x="4818063" y="3722688"/>
          <p14:tracePt t="24202" x="4843463" y="3713163"/>
          <p14:tracePt t="24208" x="4851400" y="3705225"/>
          <p14:tracePt t="24217" x="4859338" y="3705225"/>
          <p14:tracePt t="24234" x="4868863" y="3705225"/>
          <p14:tracePt t="24296" x="4876800" y="3705225"/>
          <p14:tracePt t="24312" x="4876800" y="3722688"/>
          <p14:tracePt t="24328" x="4876800" y="3738563"/>
          <p14:tracePt t="24336" x="4876800" y="3748088"/>
          <p14:tracePt t="24352" x="4868863" y="3748088"/>
          <p14:tracePt t="24609" x="4876800" y="3748088"/>
          <p14:tracePt t="24617" x="4884738" y="3748088"/>
          <p14:tracePt t="24625" x="4894263" y="3748088"/>
          <p14:tracePt t="24633" x="4902200" y="3748088"/>
          <p14:tracePt t="24641" x="4902200" y="3738563"/>
          <p14:tracePt t="24652" x="4927600" y="3730625"/>
          <p14:tracePt t="24656" x="4962525" y="3705225"/>
          <p14:tracePt t="24665" x="4978400" y="3687763"/>
          <p14:tracePt t="24672" x="5021263" y="3671888"/>
          <p14:tracePt t="24681" x="5072063" y="3646488"/>
          <p14:tracePt t="24689" x="5097463" y="3629025"/>
          <p14:tracePt t="24697" x="5132388" y="3611563"/>
          <p14:tracePt t="24705" x="5191125" y="3578225"/>
          <p14:tracePt t="24712" x="5284788" y="3535363"/>
          <p14:tracePt t="24720" x="5386388" y="3475038"/>
          <p14:tracePt t="24729" x="5522913" y="3416300"/>
          <p14:tracePt t="24736" x="5692775" y="3348038"/>
          <p14:tracePt t="24744" x="5895975" y="3271838"/>
          <p14:tracePt t="24752" x="6134100" y="3195638"/>
          <p14:tracePt t="24760" x="6364288" y="3135313"/>
          <p14:tracePt t="24768" x="6592888" y="3076575"/>
          <p14:tracePt t="24776" x="6856413" y="3008313"/>
          <p14:tracePt t="24786" x="7137400" y="2940050"/>
          <p14:tracePt t="24792" x="7442200" y="2889250"/>
          <p14:tracePt t="24801" x="7773988" y="2838450"/>
          <p14:tracePt t="24808" x="8139113" y="2787650"/>
          <p14:tracePt t="24817" x="8496300" y="2744788"/>
          <p14:tracePt t="24824" x="8853488" y="2711450"/>
          <p14:tracePt t="24834" x="9244013" y="2676525"/>
          <p14:tracePt t="24840" x="9626600" y="2643188"/>
          <p14:tracePt t="24851" x="9983788" y="2600325"/>
          <p14:tracePt t="24856" x="10306050" y="2582863"/>
          <p14:tracePt t="24864" x="10620375" y="2582863"/>
          <p14:tracePt t="24872" x="10909300" y="2582863"/>
          <p14:tracePt t="24881" x="11172825" y="2582863"/>
          <p14:tracePt t="24888" x="11410950" y="2582863"/>
          <p14:tracePt t="24896" x="11606213" y="2582863"/>
          <p14:tracePt t="24904" x="11784013" y="2582863"/>
          <p14:tracePt t="24912" x="11928475" y="2582863"/>
          <p14:tracePt t="24920" x="12065000" y="2600325"/>
          <p14:tracePt t="25266" x="12166600" y="3398838"/>
          <p14:tracePt t="25337" x="12149138" y="3398838"/>
          <p14:tracePt t="25345" x="12141200" y="3398838"/>
          <p14:tracePt t="25360" x="12133263" y="3398838"/>
          <p14:tracePt t="25368" x="12123738" y="3398838"/>
          <p14:tracePt t="25385" x="12115800" y="3398838"/>
          <p14:tracePt t="25392" x="12106275" y="3390900"/>
          <p14:tracePt t="25401" x="12098338" y="3390900"/>
          <p14:tracePt t="25408" x="12090400" y="3382963"/>
          <p14:tracePt t="25417" x="12090400" y="3365500"/>
          <p14:tracePt t="25424" x="12080875" y="3365500"/>
          <p14:tracePt t="25433" x="12072938" y="3355975"/>
          <p14:tracePt t="25450" x="12065000" y="3348038"/>
          <p14:tracePt t="25481" x="12065000" y="3330575"/>
          <p14:tracePt t="25489" x="12065000" y="3322638"/>
          <p14:tracePt t="25512" x="12065000" y="3305175"/>
          <p14:tracePt t="25520" x="12065000" y="3297238"/>
          <p14:tracePt t="25536" x="12065000" y="3279775"/>
          <p14:tracePt t="25544" x="12072938" y="3279775"/>
          <p14:tracePt t="25552" x="12080875" y="3263900"/>
          <p14:tracePt t="25560" x="12080875" y="3254375"/>
          <p14:tracePt t="25568" x="12098338" y="3246438"/>
          <p14:tracePt t="25577" x="12115800" y="3246438"/>
          <p14:tracePt t="25672" x="12123738" y="3246438"/>
          <p14:tracePt t="25681" x="12133263" y="3246438"/>
          <p14:tracePt t="25688" x="12141200" y="3238500"/>
          <p14:tracePt t="25696" x="12149138" y="3238500"/>
          <p14:tracePt t="25704" x="12174538" y="3238500"/>
          <p14:tracePt t="25721" x="12184063" y="3228975"/>
          <p14:tracePt t="26565" x="12149138" y="3178175"/>
          <p14:tracePt t="26572" x="12123738" y="3178175"/>
          <p14:tracePt t="26582" x="12106275" y="3178175"/>
          <p14:tracePt t="26588" x="12072938" y="3178175"/>
          <p14:tracePt t="26596" x="12047538" y="3178175"/>
          <p14:tracePt t="26604" x="12004675" y="3178175"/>
          <p14:tracePt t="26612" x="11971338" y="3178175"/>
          <p14:tracePt t="26620" x="11928475" y="3186113"/>
          <p14:tracePt t="26629" x="11895138" y="3195638"/>
          <p14:tracePt t="26636" x="11869738" y="3203575"/>
          <p14:tracePt t="26652" x="11844338" y="3211513"/>
          <p14:tracePt t="26661" x="11834813" y="3211513"/>
          <p14:tracePt t="26765" x="11826875" y="3211513"/>
          <p14:tracePt t="26772" x="11818938" y="3211513"/>
          <p14:tracePt t="26781" x="11801475" y="3211513"/>
          <p14:tracePt t="26788" x="11776075" y="3211513"/>
          <p14:tracePt t="26797" x="11766550" y="3211513"/>
          <p14:tracePt t="26804" x="11750675" y="3211513"/>
          <p14:tracePt t="26812" x="11733213" y="3211513"/>
          <p14:tracePt t="26828" x="11715750" y="3211513"/>
          <p14:tracePt t="26836" x="11707813" y="3211513"/>
          <p14:tracePt t="26917" x="11707813" y="3221038"/>
          <p14:tracePt t="26925" x="11707813" y="3228975"/>
          <p14:tracePt t="26933" x="11715750" y="3238500"/>
          <p14:tracePt t="26940" x="11715750" y="3254375"/>
          <p14:tracePt t="26950" x="11715750" y="3263900"/>
          <p14:tracePt t="26965" x="11715750" y="3289300"/>
          <p14:tracePt t="26974" x="11707813" y="3305175"/>
          <p14:tracePt t="26983" x="11664950" y="3330575"/>
          <p14:tracePt t="26988" x="11622088" y="3330575"/>
          <p14:tracePt t="26996" x="11571288" y="3348038"/>
          <p14:tracePt t="27004" x="11545888" y="3355975"/>
          <p14:tracePt t="27012" x="11520488" y="3355975"/>
          <p14:tracePt t="27020" x="11487150" y="3355975"/>
          <p14:tracePt t="27028" x="11444288" y="3355975"/>
          <p14:tracePt t="27036" x="11426825" y="3355975"/>
          <p14:tracePt t="27044" x="11418888" y="3355975"/>
          <p14:tracePt t="27084" x="11418888" y="3348038"/>
          <p14:tracePt t="27101" x="11418888" y="3340100"/>
          <p14:tracePt t="27108" x="11436350" y="3340100"/>
          <p14:tracePt t="27117" x="11477625" y="3330575"/>
          <p14:tracePt t="27124" x="11503025" y="3330575"/>
          <p14:tracePt t="27133" x="11520488" y="3330575"/>
          <p14:tracePt t="27141" x="11537950" y="3330575"/>
          <p14:tracePt t="27150" x="11571288" y="3330575"/>
          <p14:tracePt t="27156" x="11606213" y="3330575"/>
          <p14:tracePt t="27166" x="11639550" y="3330575"/>
          <p14:tracePt t="27172" x="11674475" y="3330575"/>
          <p14:tracePt t="27183" x="11682413" y="3330575"/>
          <p14:tracePt t="27188" x="11699875" y="3330575"/>
          <p14:tracePt t="27228" x="11690350" y="3330575"/>
          <p14:tracePt t="27237" x="11682413" y="3330575"/>
          <p14:tracePt t="27244" x="11647488" y="3340100"/>
          <p14:tracePt t="27252" x="11622088" y="3348038"/>
          <p14:tracePt t="27262" x="11580813" y="3355975"/>
          <p14:tracePt t="27272" x="11555413" y="3365500"/>
          <p14:tracePt t="27277" x="11512550" y="3373438"/>
          <p14:tracePt t="27285" x="11452225" y="3382963"/>
          <p14:tracePt t="27292" x="11393488" y="3398838"/>
          <p14:tracePt t="27301" x="11317288" y="3398838"/>
          <p14:tracePt t="27308" x="11266488" y="3398838"/>
          <p14:tracePt t="27317" x="11249025" y="3398838"/>
          <p14:tracePt t="27324" x="11241088" y="3390900"/>
          <p14:tracePt t="27333" x="11241088" y="3382963"/>
          <p14:tracePt t="27340" x="11241088" y="3373438"/>
          <p14:tracePt t="27349" x="11241088" y="3330575"/>
          <p14:tracePt t="27356" x="11256963" y="3314700"/>
          <p14:tracePt t="27366" x="11282363" y="3297238"/>
          <p14:tracePt t="27372" x="11317288" y="3279775"/>
          <p14:tracePt t="27383" x="11368088" y="3263900"/>
          <p14:tracePt t="27388" x="11393488" y="3254375"/>
          <p14:tracePt t="27396" x="11426825" y="3246438"/>
          <p14:tracePt t="27404" x="11487150" y="3238500"/>
          <p14:tracePt t="27412" x="11545888" y="3221038"/>
          <p14:tracePt t="27420" x="11606213" y="3221038"/>
          <p14:tracePt t="27428" x="11674475" y="3221038"/>
          <p14:tracePt t="27436" x="11733213" y="3221038"/>
          <p14:tracePt t="27445" x="11776075" y="3221038"/>
          <p14:tracePt t="27452" x="11826875" y="3221038"/>
          <p14:tracePt t="27516" x="11818938" y="3246438"/>
          <p14:tracePt t="27524" x="11784013" y="3246438"/>
          <p14:tracePt t="27533" x="11741150" y="3271838"/>
          <p14:tracePt t="27540" x="11690350" y="3279775"/>
          <p14:tracePt t="27550" x="11664950" y="3289300"/>
          <p14:tracePt t="27556" x="11622088" y="3297238"/>
          <p14:tracePt t="27566" x="11580813" y="3305175"/>
          <p14:tracePt t="27572" x="11555413" y="3314700"/>
          <p14:tracePt t="27583" x="11512550" y="3322638"/>
          <p14:tracePt t="27589" x="11469688" y="3330575"/>
          <p14:tracePt t="27598" x="11461750" y="3340100"/>
          <p14:tracePt t="27613" x="11444288" y="3348038"/>
          <p14:tracePt t="27620" x="11444288" y="3355975"/>
          <p14:tracePt t="27628" x="11444288" y="3365500"/>
          <p14:tracePt t="27644" x="11444288" y="3382963"/>
          <p14:tracePt t="27654" x="11444288" y="3390900"/>
          <p14:tracePt t="27661" x="11461750" y="3398838"/>
          <p14:tracePt t="27668" x="11495088" y="3398838"/>
          <p14:tracePt t="27676" x="11537950" y="3408363"/>
          <p14:tracePt t="27684" x="11571288" y="3416300"/>
          <p14:tracePt t="27692" x="11614150" y="3416300"/>
          <p14:tracePt t="27700" x="11657013" y="3416300"/>
          <p14:tracePt t="27708" x="11690350" y="3424238"/>
          <p14:tracePt t="27717" x="11725275" y="3433763"/>
          <p14:tracePt t="27724" x="11741150" y="3433763"/>
          <p14:tracePt t="27733" x="11766550" y="3441700"/>
          <p14:tracePt t="27740" x="11776075" y="3441700"/>
          <p14:tracePt t="27749" x="11776075" y="3449638"/>
          <p14:tracePt t="27773" x="11776075" y="3459163"/>
          <p14:tracePt t="27782" x="11784013" y="3467100"/>
          <p14:tracePt t="27789" x="11784013" y="3475038"/>
          <p14:tracePt t="27804" x="11784013" y="3484563"/>
          <p14:tracePt t="27821" x="11784013" y="3509963"/>
          <p14:tracePt t="27828" x="11784013" y="3517900"/>
          <p14:tracePt t="27852" x="11784013" y="3527425"/>
          <p14:tracePt t="27886" x="11784013" y="3535363"/>
          <p14:tracePt t="27932" x="11784013" y="3543300"/>
          <p14:tracePt t="27940" x="11784013" y="3560763"/>
          <p14:tracePt t="27966" x="11784013" y="3578225"/>
          <p14:tracePt t="27973" x="11784013" y="3586163"/>
          <p14:tracePt t="27980" x="11784013" y="3594100"/>
          <p14:tracePt t="27989" x="11784013" y="3603625"/>
          <p14:tracePt t="27999" x="11784013" y="3611563"/>
          <p14:tracePt t="28004" x="11784013" y="3636963"/>
          <p14:tracePt t="28012" x="11784013" y="3646488"/>
          <p14:tracePt t="28020" x="11784013" y="3654425"/>
          <p14:tracePt t="28028" x="11784013" y="3679825"/>
          <p14:tracePt t="28036" x="11784013" y="3687763"/>
          <p14:tracePt t="28044" x="11750675" y="3713163"/>
          <p14:tracePt t="28052" x="11741150" y="3713163"/>
          <p14:tracePt t="28061" x="11715750" y="3730625"/>
          <p14:tracePt t="28068" x="11707813" y="3748088"/>
          <p14:tracePt t="28076" x="11674475" y="3748088"/>
          <p14:tracePt t="28084" x="11664950" y="3748088"/>
          <p14:tracePt t="28092" x="11657013" y="3748088"/>
          <p14:tracePt t="28101" x="11647488" y="3748088"/>
          <p14:tracePt t="28124" x="11631613" y="3738563"/>
          <p14:tracePt t="28133" x="11622088" y="3738563"/>
          <p14:tracePt t="28140" x="11622088" y="3730625"/>
          <p14:tracePt t="28149" x="11622088" y="3713163"/>
          <p14:tracePt t="28156" x="11639550" y="3697288"/>
          <p14:tracePt t="28165" x="11647488" y="3687763"/>
          <p14:tracePt t="28172" x="11664950" y="3679825"/>
          <p14:tracePt t="28181" x="11699875" y="3671888"/>
          <p14:tracePt t="28189" x="11733213" y="3671888"/>
          <p14:tracePt t="28199" x="11750675" y="3662363"/>
          <p14:tracePt t="28204" x="11776075" y="3662363"/>
          <p14:tracePt t="28213" x="11791950" y="3662363"/>
          <p14:tracePt t="28220" x="11801475" y="3662363"/>
          <p14:tracePt t="28254" x="11801475" y="3671888"/>
          <p14:tracePt t="28261" x="11801475" y="3687763"/>
          <p14:tracePt t="28270" x="11801475" y="3705225"/>
          <p14:tracePt t="28277" x="11801475" y="3730625"/>
          <p14:tracePt t="28286" x="11791950" y="3763963"/>
          <p14:tracePt t="28293" x="11758613" y="3781425"/>
          <p14:tracePt t="28300" x="11733213" y="3798888"/>
          <p14:tracePt t="28309" x="11715750" y="3806825"/>
          <p14:tracePt t="28317" x="11690350" y="3816350"/>
          <p14:tracePt t="28324" x="11647488" y="3824288"/>
          <p14:tracePt t="28333" x="11614150" y="3824288"/>
          <p14:tracePt t="28341" x="11580813" y="3832225"/>
          <p14:tracePt t="28366" x="11571288" y="3832225"/>
          <p14:tracePt t="28414" x="11571288" y="3824288"/>
          <p14:tracePt t="28420" x="11580813" y="3798888"/>
          <p14:tracePt t="28428" x="11588750" y="3790950"/>
          <p14:tracePt t="28436" x="11622088" y="3781425"/>
          <p14:tracePt t="28445" x="11657013" y="3773488"/>
          <p14:tracePt t="28453" x="11699875" y="3773488"/>
          <p14:tracePt t="28460" x="11725275" y="3763963"/>
          <p14:tracePt t="28468" x="11758613" y="3763963"/>
          <p14:tracePt t="28478" x="11784013" y="3763963"/>
          <p14:tracePt t="28484" x="11818938" y="3763963"/>
          <p14:tracePt t="28492" x="11852275" y="3763963"/>
          <p14:tracePt t="28500" x="11860213" y="3763963"/>
          <p14:tracePt t="28511" x="11869738" y="3763963"/>
          <p14:tracePt t="28524" x="11885613" y="3763963"/>
          <p14:tracePt t="28540" x="11885613" y="3790950"/>
          <p14:tracePt t="28550" x="11885613" y="3798888"/>
          <p14:tracePt t="28556" x="11885613" y="3816350"/>
          <p14:tracePt t="28566" x="11885613" y="3824288"/>
          <p14:tracePt t="28572" x="11885613" y="3841750"/>
          <p14:tracePt t="28582" x="11885613" y="3875088"/>
          <p14:tracePt t="28588" x="11869738" y="3892550"/>
          <p14:tracePt t="28599" x="11844338" y="3900488"/>
          <p14:tracePt t="28604" x="11809413" y="3908425"/>
          <p14:tracePt t="28612" x="11776075" y="3917950"/>
          <p14:tracePt t="28620" x="11741150" y="3925888"/>
          <p14:tracePt t="28628" x="11699875" y="3925888"/>
          <p14:tracePt t="28636" x="11674475" y="3925888"/>
          <p14:tracePt t="28644" x="11657013" y="3925888"/>
          <p14:tracePt t="28652" x="11647488" y="3925888"/>
          <p14:tracePt t="28668" x="11639550" y="3925888"/>
          <p14:tracePt t="28676" x="11631613" y="3925888"/>
          <p14:tracePt t="28684" x="11631613" y="3900488"/>
          <p14:tracePt t="28697" x="11631613" y="3883025"/>
          <p14:tracePt t="28700" x="11631613" y="3867150"/>
          <p14:tracePt t="28708" x="11657013" y="3849688"/>
          <p14:tracePt t="28717" x="11674475" y="3849688"/>
          <p14:tracePt t="28724" x="11725275" y="3832225"/>
          <p14:tracePt t="28733" x="11750675" y="3832225"/>
          <p14:tracePt t="28740" x="11791950" y="3824288"/>
          <p14:tracePt t="28750" x="11826875" y="3824288"/>
          <p14:tracePt t="28757" x="11869738" y="3816350"/>
          <p14:tracePt t="28766" x="11895138" y="3816350"/>
          <p14:tracePt t="28772" x="11928475" y="3816350"/>
          <p14:tracePt t="28781" x="11936413" y="3816350"/>
          <p14:tracePt t="28789" x="11945938" y="3816350"/>
          <p14:tracePt t="28812" x="11953875" y="3816350"/>
          <p14:tracePt t="28828" x="11953875" y="3832225"/>
          <p14:tracePt t="28836" x="11920538" y="3867150"/>
          <p14:tracePt t="28844" x="11877675" y="3892550"/>
          <p14:tracePt t="28852" x="11852275" y="3900488"/>
          <p14:tracePt t="28860" x="11826875" y="3908425"/>
          <p14:tracePt t="28868" x="11791950" y="3917950"/>
          <p14:tracePt t="28876" x="11766550" y="3925888"/>
          <p14:tracePt t="28884" x="11733213" y="3935413"/>
          <p14:tracePt t="28893" x="11682413" y="3943350"/>
          <p14:tracePt t="28900" x="11639550" y="3943350"/>
          <p14:tracePt t="28908" x="11596688" y="3943350"/>
          <p14:tracePt t="28916" x="11588750" y="3943350"/>
          <p14:tracePt t="28925" x="11580813" y="3943350"/>
          <p14:tracePt t="28933" x="11571288" y="3943350"/>
          <p14:tracePt t="28940" x="11563350" y="3943350"/>
          <p14:tracePt t="28966" x="11563350" y="3875088"/>
          <p14:tracePt t="28973" x="11563350" y="3857625"/>
          <p14:tracePt t="28982" x="11588750" y="3832225"/>
          <p14:tracePt t="28988" x="11614150" y="3816350"/>
          <p14:tracePt t="29000" x="11647488" y="3798888"/>
          <p14:tracePt t="29006" x="11699875" y="3790950"/>
          <p14:tracePt t="29013" x="11741150" y="3781425"/>
          <p14:tracePt t="29021" x="11776075" y="3781425"/>
          <p14:tracePt t="29029" x="11801475" y="3781425"/>
          <p14:tracePt t="29036" x="11826875" y="3781425"/>
          <p14:tracePt t="29045" x="11852275" y="3781425"/>
          <p14:tracePt t="29053" x="11860213" y="3781425"/>
          <p14:tracePt t="29100" x="11860213" y="3806825"/>
          <p14:tracePt t="29108" x="11834813" y="3816350"/>
          <p14:tracePt t="29117" x="11791950" y="3832225"/>
          <p14:tracePt t="29124" x="11776075" y="3849688"/>
          <p14:tracePt t="29133" x="11733213" y="3857625"/>
          <p14:tracePt t="29140" x="11682413" y="3867150"/>
          <p14:tracePt t="29149" x="11657013" y="3875088"/>
          <p14:tracePt t="29157" x="11631613" y="3883025"/>
          <p14:tracePt t="29165" x="11614150" y="3883025"/>
          <p14:tracePt t="29172" x="11596688" y="3883025"/>
          <p14:tracePt t="29212" x="11588750" y="3875088"/>
          <p14:tracePt t="29220" x="11588750" y="3841750"/>
          <p14:tracePt t="29228" x="11606213" y="3816350"/>
          <p14:tracePt t="29237" x="11657013" y="3790950"/>
          <p14:tracePt t="29244" x="11682413" y="3790950"/>
          <p14:tracePt t="29253" x="11707813" y="3790950"/>
          <p14:tracePt t="29265" x="11725275" y="3790950"/>
          <p14:tracePt t="29273" x="11758613" y="3790950"/>
          <p14:tracePt t="29281" x="11791950" y="3790950"/>
          <p14:tracePt t="29289" x="11818938" y="3790950"/>
          <p14:tracePt t="29298" x="11860213" y="3790950"/>
          <p14:tracePt t="29304" x="11877675" y="3790950"/>
          <p14:tracePt t="29313" x="11885613" y="3790950"/>
          <p14:tracePt t="29328" x="11895138" y="3790950"/>
          <p14:tracePt t="29360" x="11885613" y="3816350"/>
          <p14:tracePt t="29368" x="11869738" y="3816350"/>
          <p14:tracePt t="29376" x="11834813" y="3832225"/>
          <p14:tracePt t="29385" x="11801475" y="3832225"/>
          <p14:tracePt t="29392" x="11766550" y="3841750"/>
          <p14:tracePt t="29400" x="11725275" y="3849688"/>
          <p14:tracePt t="29408" x="11699875" y="3857625"/>
          <p14:tracePt t="29416" x="11657013" y="3867150"/>
          <p14:tracePt t="29425" x="11614150" y="3867150"/>
          <p14:tracePt t="29433" x="11606213" y="3867150"/>
          <p14:tracePt t="29440" x="11596688" y="3867150"/>
          <p14:tracePt t="29457" x="11596688" y="3849688"/>
          <p14:tracePt t="29472" x="11596688" y="3832225"/>
          <p14:tracePt t="29481" x="11596688" y="3816350"/>
          <p14:tracePt t="29488" x="11596688" y="3798888"/>
          <p14:tracePt t="29498" x="11639550" y="3756025"/>
          <p14:tracePt t="29504" x="11674475" y="3738563"/>
          <p14:tracePt t="29513" x="11699875" y="3738563"/>
          <p14:tracePt t="29521" x="11715750" y="3738563"/>
          <p14:tracePt t="29528" x="11741150" y="3730625"/>
          <p14:tracePt t="29537" x="11776075" y="3730625"/>
          <p14:tracePt t="29544" x="11809413" y="3730625"/>
          <p14:tracePt t="29553" x="11834813" y="3730625"/>
          <p14:tracePt t="29560" x="11869738" y="3730625"/>
          <p14:tracePt t="29568" x="11877675" y="3730625"/>
          <p14:tracePt t="29584" x="11885613" y="3730625"/>
          <p14:tracePt t="29592" x="11885613" y="3748088"/>
          <p14:tracePt t="29600" x="11885613" y="3756025"/>
          <p14:tracePt t="29609" x="11885613" y="3763963"/>
          <p14:tracePt t="29616" x="11877675" y="3790950"/>
          <p14:tracePt t="29624" x="11852275" y="3798888"/>
          <p14:tracePt t="29632" x="11826875" y="3806825"/>
          <p14:tracePt t="29640" x="11791950" y="3816350"/>
          <p14:tracePt t="29649" x="11784013" y="3816350"/>
          <p14:tracePt t="29656" x="11766550" y="3824288"/>
          <p14:tracePt t="29665" x="11750675" y="3824288"/>
          <p14:tracePt t="29672" x="11733213" y="3824288"/>
          <p14:tracePt t="29681" x="11725275" y="3824288"/>
          <p14:tracePt t="29688" x="11715750" y="3824288"/>
          <p14:tracePt t="29713" x="11707813" y="3824288"/>
          <p14:tracePt t="29728" x="11707813" y="3806825"/>
          <p14:tracePt t="29737" x="11707813" y="3790950"/>
          <p14:tracePt t="29744" x="11707813" y="3781425"/>
          <p14:tracePt t="29752" x="11707813" y="3773488"/>
          <p14:tracePt t="29761" x="11707813" y="3763963"/>
          <p14:tracePt t="29768" x="11715750" y="3763963"/>
          <p14:tracePt t="29776" x="11733213" y="3763963"/>
          <p14:tracePt t="29856" x="11733213" y="3773488"/>
          <p14:tracePt t="29865" x="11733213" y="3781425"/>
          <p14:tracePt t="29872" x="11725275" y="3781425"/>
          <p14:tracePt t="29881" x="11715750" y="3790950"/>
          <p14:tracePt t="30337" x="11715750" y="3798888"/>
          <p14:tracePt t="30352" x="11699875" y="3806825"/>
          <p14:tracePt t="30360" x="11690350" y="3806825"/>
          <p14:tracePt t="30368" x="11682413" y="3806825"/>
          <p14:tracePt t="30376" x="11657013" y="3806825"/>
          <p14:tracePt t="30384" x="11639550" y="3806825"/>
          <p14:tracePt t="30392" x="11622088" y="3806825"/>
          <p14:tracePt t="30400" x="11606213" y="3806825"/>
          <p14:tracePt t="30416" x="11596688" y="3806825"/>
          <p14:tracePt t="30545" x="11588750" y="3806825"/>
          <p14:tracePt t="30641" x="11588750" y="3798888"/>
          <p14:tracePt t="30649" x="11588750" y="3790950"/>
          <p14:tracePt t="30656" x="11596688" y="3790950"/>
          <p14:tracePt t="30665" x="11606213" y="3790950"/>
          <p14:tracePt t="30681" x="11614150" y="3790950"/>
          <p14:tracePt t="30690" x="11639550" y="3781425"/>
          <p14:tracePt t="30698" x="11647488" y="3781425"/>
          <p14:tracePt t="30738" x="11639550" y="3781425"/>
          <p14:tracePt t="30752" x="11631613" y="3781425"/>
          <p14:tracePt t="30761" x="11606213" y="3781425"/>
          <p14:tracePt t="30769" x="11596688" y="3790950"/>
          <p14:tracePt t="30777" x="11588750" y="3790950"/>
          <p14:tracePt t="30848" x="11596688" y="3790950"/>
          <p14:tracePt t="30856" x="11606213" y="3790950"/>
          <p14:tracePt t="30872" x="11614150" y="3790950"/>
          <p14:tracePt t="30898" x="11631613" y="3790950"/>
          <p14:tracePt t="30904" x="11639550" y="3790950"/>
          <p14:tracePt t="30913" x="11647488" y="3790950"/>
          <p14:tracePt t="30976" x="11657013" y="3790950"/>
          <p14:tracePt t="31432" x="11674475" y="3790950"/>
          <p14:tracePt t="31448" x="11715750" y="3781425"/>
          <p14:tracePt t="31456" x="11725275" y="3773488"/>
          <p14:tracePt t="31560" x="11741150" y="3773488"/>
          <p14:tracePt t="31568" x="11758613" y="3763963"/>
          <p14:tracePt t="31576" x="11801475" y="3756025"/>
          <p14:tracePt t="31584" x="11818938" y="3756025"/>
          <p14:tracePt t="31592" x="11844338" y="3756025"/>
          <p14:tracePt t="31601" x="11877675" y="3748088"/>
          <p14:tracePt t="31608" x="11903075" y="3748088"/>
          <p14:tracePt t="31616" x="11911013" y="3738563"/>
          <p14:tracePt t="31625" x="11928475" y="3738563"/>
          <p14:tracePt t="31632" x="11961813" y="3748088"/>
          <p14:tracePt t="31641" x="11979275" y="3763963"/>
          <p14:tracePt t="31649" x="11979275" y="3781425"/>
          <p14:tracePt t="31656" x="11996738" y="3798888"/>
          <p14:tracePt t="31665" x="11996738" y="3806825"/>
          <p14:tracePt t="31672" x="12014200" y="3824288"/>
          <p14:tracePt t="31681" x="12014200" y="3857625"/>
          <p14:tracePt t="31688" x="12030075" y="3867150"/>
          <p14:tracePt t="31704" x="12039600" y="3875088"/>
          <p14:tracePt t="31713" x="12047538" y="3883025"/>
          <p14:tracePt t="31720" x="12055475" y="3883025"/>
          <p14:tracePt t="31730" x="12065000" y="3883025"/>
          <p14:tracePt t="31792" x="12055475" y="3892550"/>
          <p14:tracePt t="31800" x="12022138" y="3892550"/>
          <p14:tracePt t="31809" x="12004675" y="3900488"/>
          <p14:tracePt t="31817" x="11961813" y="3900488"/>
          <p14:tracePt t="31825" x="11920538" y="3908425"/>
          <p14:tracePt t="31833" x="11877675" y="3908425"/>
          <p14:tracePt t="31841" x="11844338" y="3908425"/>
          <p14:tracePt t="31848" x="11834813" y="3908425"/>
          <p14:tracePt t="31928" x="11844338" y="3908425"/>
          <p14:tracePt t="31936" x="11852275" y="3908425"/>
          <p14:tracePt t="31944" x="11869738" y="3908425"/>
          <p14:tracePt t="31964" x="11885613" y="3908425"/>
          <p14:tracePt t="31968" x="11911013" y="3908425"/>
          <p14:tracePt t="31976" x="11945938" y="3908425"/>
          <p14:tracePt t="31985" x="11961813" y="3900488"/>
          <p14:tracePt t="31993" x="11988800" y="3892550"/>
          <p14:tracePt t="32000" x="12022138" y="3883025"/>
          <p14:tracePt t="32008" x="12039600" y="3883025"/>
          <p14:tracePt t="32016" x="12055475" y="3875088"/>
          <p14:tracePt t="32024" x="12072938" y="3875088"/>
          <p14:tracePt t="32032" x="12080875" y="3875088"/>
          <p14:tracePt t="32066" x="12080875" y="3900488"/>
          <p14:tracePt t="32072" x="12072938" y="3917950"/>
          <p14:tracePt t="32082" x="12055475" y="3943350"/>
          <p14:tracePt t="32088" x="12030075" y="3951288"/>
          <p14:tracePt t="32097" x="11979275" y="3976688"/>
          <p14:tracePt t="32104" x="11953875" y="3976688"/>
          <p14:tracePt t="32114" x="11911013" y="3986213"/>
          <p14:tracePt t="32120" x="11877675" y="3986213"/>
          <p14:tracePt t="32131" x="11834813" y="3986213"/>
          <p14:tracePt t="32136" x="11809413" y="3986213"/>
          <p14:tracePt t="32146" x="11791950" y="3960813"/>
          <p14:tracePt t="32152" x="11776075" y="3925888"/>
          <p14:tracePt t="32160" x="11766550" y="3900488"/>
          <p14:tracePt t="32168" x="11766550" y="3867150"/>
          <p14:tracePt t="32176" x="11766550" y="3849688"/>
          <p14:tracePt t="32184" x="11766550" y="3824288"/>
          <p14:tracePt t="32192" x="11766550" y="3816350"/>
          <p14:tracePt t="32200" x="11766550" y="3806825"/>
          <p14:tracePt t="32208" x="11776075" y="3798888"/>
          <p14:tracePt t="32216" x="11801475" y="3781425"/>
          <p14:tracePt t="32224" x="11809413" y="3781425"/>
          <p14:tracePt t="32232" x="11826875" y="3781425"/>
          <p14:tracePt t="32240" x="11860213" y="3781425"/>
          <p14:tracePt t="32249" x="11877675" y="3781425"/>
          <p14:tracePt t="32256" x="11903075" y="3781425"/>
          <p14:tracePt t="32265" x="11920538" y="3781425"/>
          <p14:tracePt t="32272" x="11945938" y="3781425"/>
          <p14:tracePt t="32284" x="11961813" y="3781425"/>
          <p14:tracePt t="32292" x="11971338" y="3781425"/>
          <p14:tracePt t="32300" x="11988800" y="3781425"/>
          <p14:tracePt t="32316" x="11996738" y="3781425"/>
          <p14:tracePt t="32348" x="11996738" y="3790950"/>
          <p14:tracePt t="32356" x="11996738" y="3806825"/>
          <p14:tracePt t="32364" x="11971338" y="3824288"/>
          <p14:tracePt t="32372" x="11928475" y="3849688"/>
          <p14:tracePt t="32381" x="11903075" y="3857625"/>
          <p14:tracePt t="32388" x="11877675" y="3867150"/>
          <p14:tracePt t="32397" x="11860213" y="3875088"/>
          <p14:tracePt t="32404" x="11826875" y="3875088"/>
          <p14:tracePt t="32413" x="11791950" y="3883025"/>
          <p14:tracePt t="32420" x="11750675" y="3883025"/>
          <p14:tracePt t="32430" x="11715750" y="3883025"/>
          <p14:tracePt t="32445" x="11707813" y="3883025"/>
          <p14:tracePt t="32500" x="11758613" y="3875088"/>
          <p14:tracePt t="32508" x="11766550" y="3875088"/>
          <p14:tracePt t="32516" x="11791950" y="3875088"/>
          <p14:tracePt t="32524" x="11809413" y="3875088"/>
          <p14:tracePt t="32532" x="11826875" y="3867150"/>
          <p14:tracePt t="32540" x="11834813" y="3867150"/>
          <p14:tracePt t="32548" x="11852275" y="3867150"/>
          <p14:tracePt t="32556" x="11860213" y="3867150"/>
          <p14:tracePt t="32676" x="11852275" y="3867150"/>
          <p14:tracePt t="32684" x="11844338" y="3867150"/>
          <p14:tracePt t="32764" x="11834813" y="3857625"/>
          <p14:tracePt t="32772" x="11834813" y="3849688"/>
          <p14:tracePt t="32781" x="11834813" y="3841750"/>
          <p14:tracePt t="32877" x="11834813" y="3832225"/>
          <p14:tracePt t="32909" x="11834813" y="3824288"/>
          <p14:tracePt t="32924" x="11834813" y="3816350"/>
          <p14:tracePt t="33140" x="11869738" y="3816350"/>
          <p14:tracePt t="33148" x="11895138" y="3816350"/>
          <p14:tracePt t="33156" x="11936413" y="3816350"/>
          <p14:tracePt t="33164" x="11979275" y="3816350"/>
          <p14:tracePt t="33172" x="12022138" y="3816350"/>
          <p14:tracePt t="33181" x="12072938" y="3816350"/>
          <p14:tracePt t="33188" x="12080875" y="3816350"/>
          <p14:tracePt t="33197" x="12106275" y="3816350"/>
          <p14:tracePt t="33204" x="12133263" y="3816350"/>
          <p14:tracePt t="33213" x="12141200" y="3824288"/>
          <p14:tracePt t="33220" x="12158663" y="3857625"/>
          <p14:tracePt t="33229" x="12184063" y="3875088"/>
          <p14:tracePt t="33364" x="12174538" y="4419600"/>
          <p14:tracePt t="33372" x="12158663" y="4452938"/>
          <p14:tracePt t="33381" x="12123738" y="4503738"/>
          <p14:tracePt t="33388" x="12106275" y="4546600"/>
          <p14:tracePt t="33397" x="12072938" y="4597400"/>
          <p14:tracePt t="33404" x="12047538" y="4648200"/>
          <p14:tracePt t="33413" x="12014200" y="4699000"/>
          <p14:tracePt t="33420" x="11988800" y="4749800"/>
          <p14:tracePt t="33431" x="11953875" y="4792663"/>
          <p14:tracePt t="33436" x="11928475" y="4843463"/>
          <p14:tracePt t="33446" x="11885613" y="4894263"/>
          <p14:tracePt t="33452" x="11844338" y="4946650"/>
          <p14:tracePt t="33460" x="11801475" y="4997450"/>
          <p14:tracePt t="33468" x="11766550" y="5048250"/>
          <p14:tracePt t="33477" x="11725275" y="5099050"/>
          <p14:tracePt t="33485" x="11674475" y="5149850"/>
          <p14:tracePt t="33492" x="11622088" y="5192713"/>
          <p14:tracePt t="33501" x="11571288" y="5235575"/>
          <p14:tracePt t="33508" x="11512550" y="5286375"/>
          <p14:tracePt t="33516" x="11461750" y="5327650"/>
          <p14:tracePt t="33524" x="11401425" y="5380038"/>
          <p14:tracePt t="33532" x="11333163" y="5438775"/>
          <p14:tracePt t="33540" x="11274425" y="5481638"/>
          <p14:tracePt t="33548" x="11206163" y="5532438"/>
          <p14:tracePt t="33556" x="11155363" y="5575300"/>
          <p14:tracePt t="33564" x="11087100" y="5626100"/>
          <p14:tracePt t="33572" x="11028363" y="5668963"/>
          <p14:tracePt t="33581" x="10960100" y="5710238"/>
          <p14:tracePt t="33588" x="10883900" y="5761038"/>
          <p14:tracePt t="33598" x="10807700" y="5803900"/>
          <p14:tracePt t="33604" x="10729913" y="5838825"/>
          <p14:tracePt t="33613" x="10653713" y="5864225"/>
          <p14:tracePt t="33620" x="10577513" y="5897563"/>
          <p14:tracePt t="33630" x="10501313" y="5932488"/>
          <p14:tracePt t="33636" x="10425113" y="5965825"/>
          <p14:tracePt t="33646" x="10339388" y="5999163"/>
          <p14:tracePt t="33652" x="10237788" y="6034088"/>
          <p14:tracePt t="33662" x="10144125" y="6067425"/>
          <p14:tracePt t="33668" x="10059988" y="6102350"/>
          <p14:tracePt t="33676" x="9956800" y="6135688"/>
          <p14:tracePt t="33684" x="9855200" y="6169025"/>
          <p14:tracePt t="33692" x="9753600" y="6211888"/>
          <p14:tracePt t="33700" x="9642475" y="6246813"/>
          <p14:tracePt t="33709" x="9540875" y="6272213"/>
          <p14:tracePt t="33717" x="9439275" y="6305550"/>
          <p14:tracePt t="33724" x="9337675" y="6330950"/>
          <p14:tracePt t="33733" x="9226550" y="6348413"/>
          <p14:tracePt t="33740" x="9124950" y="6373813"/>
          <p14:tracePt t="33748" x="9023350" y="6399213"/>
          <p14:tracePt t="33756" x="8904288" y="6416675"/>
          <p14:tracePt t="33764" x="8793163" y="6442075"/>
          <p14:tracePt t="33772" x="8674100" y="6467475"/>
          <p14:tracePt t="33781" x="8564563" y="6475413"/>
          <p14:tracePt t="33788" x="8445500" y="6483350"/>
          <p14:tracePt t="33798" x="8351838" y="6500813"/>
          <p14:tracePt t="33804" x="8250238" y="6510338"/>
          <p14:tracePt t="33813" x="8147050" y="6518275"/>
          <p14:tracePt t="33820" x="8045450" y="6535738"/>
          <p14:tracePt t="33830" x="7943850" y="6543675"/>
          <p14:tracePt t="33837" x="7859713" y="6543675"/>
          <p14:tracePt t="33846" x="7773988" y="6543675"/>
          <p14:tracePt t="33852" x="7688263" y="6543675"/>
          <p14:tracePt t="33861" x="7604125" y="6543675"/>
          <p14:tracePt t="33868" x="7535863" y="6543675"/>
          <p14:tracePt t="33876" x="7459663" y="6543675"/>
          <p14:tracePt t="33884" x="7391400" y="6543675"/>
          <p14:tracePt t="33893" x="7332663" y="6543675"/>
          <p14:tracePt t="33903" x="7289800" y="6543675"/>
          <p14:tracePt t="33910" x="7246938" y="6543675"/>
          <p14:tracePt t="33917" x="7239000" y="6543675"/>
          <p14:tracePt t="33925" x="7204075" y="6543675"/>
          <p14:tracePt t="33932" x="7170738" y="6543675"/>
          <p14:tracePt t="33940" x="7137400" y="6543675"/>
          <p14:tracePt t="33948" x="7119938" y="6543675"/>
          <p14:tracePt t="33956" x="7077075" y="6543675"/>
          <p14:tracePt t="33964" x="7043738" y="6543675"/>
          <p14:tracePt t="33972" x="7008813" y="6543675"/>
          <p14:tracePt t="33981" x="6992938" y="6543675"/>
          <p14:tracePt t="33988" x="6958013" y="6543675"/>
          <p14:tracePt t="33997" x="6942138" y="6535738"/>
          <p14:tracePt t="34004" x="6915150" y="6518275"/>
          <p14:tracePt t="34014" x="6907213" y="6518275"/>
          <p14:tracePt t="34020" x="6889750" y="6510338"/>
          <p14:tracePt t="34030" x="6881813" y="6500813"/>
          <p14:tracePt t="34036" x="6881813" y="6492875"/>
          <p14:tracePt t="34046" x="6864350" y="6475413"/>
          <p14:tracePt t="34052" x="6838950" y="6467475"/>
          <p14:tracePt t="34063" x="6831013" y="6442075"/>
          <p14:tracePt t="34069" x="6823075" y="6424613"/>
          <p14:tracePt t="34077" x="6813550" y="6399213"/>
          <p14:tracePt t="34084" x="6813550" y="6391275"/>
          <p14:tracePt t="34092" x="6805613" y="6373813"/>
          <p14:tracePt t="34101" x="6797675" y="6338888"/>
          <p14:tracePt t="34108" x="6770688" y="6313488"/>
          <p14:tracePt t="34116" x="6754813" y="6288088"/>
          <p14:tracePt t="34124" x="6745288" y="6280150"/>
          <p14:tracePt t="34132" x="6737350" y="6246813"/>
          <p14:tracePt t="34140" x="6719888" y="6221413"/>
          <p14:tracePt t="34148" x="6719888" y="6211888"/>
          <p14:tracePt t="34156" x="6704013" y="6178550"/>
          <p14:tracePt t="34164" x="6694488" y="6153150"/>
          <p14:tracePt t="34173" x="6686550" y="6135688"/>
          <p14:tracePt t="34181" x="6678613" y="6127750"/>
          <p14:tracePt t="34188" x="6678613" y="6092825"/>
          <p14:tracePt t="34198" x="6669088" y="6067425"/>
          <p14:tracePt t="34204" x="6661150" y="6034088"/>
          <p14:tracePt t="34214" x="6661150" y="6016625"/>
          <p14:tracePt t="34220" x="6661150" y="5991225"/>
          <p14:tracePt t="34229" x="6653213" y="5973763"/>
          <p14:tracePt t="34246" x="6653213" y="5957888"/>
          <p14:tracePt t="34252" x="6643688" y="5922963"/>
          <p14:tracePt t="34264" x="6635750" y="5905500"/>
          <p14:tracePt t="34269" x="6635750" y="5897563"/>
          <p14:tracePt t="34277" x="6626225" y="5880100"/>
          <p14:tracePt t="34284" x="6618288" y="5864225"/>
          <p14:tracePt t="34292" x="6610350" y="5854700"/>
          <p14:tracePt t="34300" x="6600825" y="5829300"/>
          <p14:tracePt t="34308" x="6584950" y="5795963"/>
          <p14:tracePt t="34316" x="6575425" y="5778500"/>
          <p14:tracePt t="34324" x="6559550" y="5753100"/>
          <p14:tracePt t="34332" x="6559550" y="5727700"/>
          <p14:tracePt t="34340" x="6550025" y="5702300"/>
          <p14:tracePt t="34348" x="6542088" y="5676900"/>
          <p14:tracePt t="34356" x="6534150" y="5651500"/>
          <p14:tracePt t="34364" x="6524625" y="5634038"/>
          <p14:tracePt t="34372" x="6524625" y="5608638"/>
          <p14:tracePt t="34381" x="6524625" y="5583238"/>
          <p14:tracePt t="34388" x="6524625" y="5575300"/>
          <p14:tracePt t="34397" x="6524625" y="5549900"/>
          <p14:tracePt t="34404" x="6524625" y="5524500"/>
          <p14:tracePt t="34413" x="6524625" y="5514975"/>
          <p14:tracePt t="34420" x="6524625" y="5489575"/>
          <p14:tracePt t="34429" x="6524625" y="5481638"/>
          <p14:tracePt t="34436" x="6524625" y="5464175"/>
          <p14:tracePt t="34446" x="6524625" y="5446713"/>
          <p14:tracePt t="34452" x="6524625" y="5430838"/>
          <p14:tracePt t="34462" x="6524625" y="5405438"/>
          <p14:tracePt t="34468" x="6524625" y="5387975"/>
          <p14:tracePt t="34480" x="6524625" y="5380038"/>
          <p14:tracePt t="34485" x="6524625" y="5345113"/>
          <p14:tracePt t="34492" x="6524625" y="5327650"/>
          <p14:tracePt t="34501" x="6524625" y="5319713"/>
          <p14:tracePt t="34508" x="6524625" y="5302250"/>
          <p14:tracePt t="34516" x="6524625" y="5276850"/>
          <p14:tracePt t="34524" x="6524625" y="5260975"/>
          <p14:tracePt t="34532" x="6524625" y="5235575"/>
          <p14:tracePt t="34540" x="6524625" y="5226050"/>
          <p14:tracePt t="34549" x="6524625" y="5200650"/>
          <p14:tracePt t="34556" x="6524625" y="5183188"/>
          <p14:tracePt t="34564" x="6534150" y="5167313"/>
          <p14:tracePt t="34572" x="6534150" y="5149850"/>
          <p14:tracePt t="34581" x="6542088" y="5132388"/>
          <p14:tracePt t="34588" x="6550025" y="5106988"/>
          <p14:tracePt t="34597" x="6550025" y="5099050"/>
          <p14:tracePt t="34604" x="6559550" y="5081588"/>
          <p14:tracePt t="34614" x="6567488" y="5073650"/>
          <p14:tracePt t="34629" x="6575425" y="5056188"/>
          <p14:tracePt t="34652" x="6575425" y="5048250"/>
          <p14:tracePt t="34663" x="6575425" y="5038725"/>
          <p14:tracePt t="34796" x="6575425" y="5030788"/>
          <p14:tracePt t="34813" x="6584950" y="5022850"/>
          <p14:tracePt t="34829" x="6592888" y="5022850"/>
          <p14:tracePt t="34860" x="6600825" y="5022850"/>
          <p14:tracePt t="34877" x="6610350" y="5022850"/>
          <p14:tracePt t="34884" x="6618288" y="5022850"/>
          <p14:tracePt t="34909" x="6626225" y="5022850"/>
          <p14:tracePt t="34973" x="6635750" y="5005388"/>
          <p14:tracePt t="34980" x="6643688" y="4997450"/>
          <p14:tracePt t="34989" x="6653213" y="4997450"/>
          <p14:tracePt t="34997" x="6653213" y="4987925"/>
          <p14:tracePt t="35004" x="6661150" y="4972050"/>
          <p14:tracePt t="35014" x="6669088" y="4972050"/>
          <p14:tracePt t="35020" x="6678613" y="4954588"/>
          <p14:tracePt t="35029" x="6686550" y="4946650"/>
          <p14:tracePt t="35036" x="6694488" y="4946650"/>
          <p14:tracePt t="35068" x="6694488" y="4937125"/>
          <p14:tracePt t="35084" x="6704013" y="4937125"/>
          <p14:tracePt t="35101" x="6711950" y="4937125"/>
          <p14:tracePt t="35116" x="6719888" y="4937125"/>
          <p14:tracePt t="35164" x="6729413" y="4937125"/>
          <p14:tracePt t="35213" x="6745288" y="4937125"/>
          <p14:tracePt t="35245" x="6754813" y="4937125"/>
          <p14:tracePt t="35260" x="6762750" y="4937125"/>
          <p14:tracePt t="35268" x="6762750" y="4946650"/>
          <p14:tracePt t="35394" x="6762750" y="4954588"/>
          <p14:tracePt t="37900" x="6788150" y="4954588"/>
          <p14:tracePt t="37908" x="6797675" y="4954588"/>
          <p14:tracePt t="37916" x="6831013" y="4954588"/>
          <p14:tracePt t="37924" x="6848475" y="4954588"/>
          <p14:tracePt t="37932" x="6889750" y="4954588"/>
          <p14:tracePt t="37940" x="6932613" y="4962525"/>
          <p14:tracePt t="37948" x="6967538" y="4962525"/>
          <p14:tracePt t="37963" x="7018338" y="4972050"/>
          <p14:tracePt t="37965" x="7094538" y="4972050"/>
          <p14:tracePt t="37972" x="7188200" y="4979988"/>
          <p14:tracePt t="37980" x="7307263" y="4997450"/>
          <p14:tracePt t="37988" x="7442200" y="4997450"/>
          <p14:tracePt t="37996" x="7604125" y="5005388"/>
          <p14:tracePt t="38004" x="7773988" y="5022850"/>
          <p14:tracePt t="38013" x="7977188" y="5022850"/>
          <p14:tracePt t="38020" x="8215313" y="5022850"/>
          <p14:tracePt t="38029" x="8504238" y="5022850"/>
          <p14:tracePt t="38036" x="8818563" y="5022850"/>
          <p14:tracePt t="38045" x="9167813" y="5022850"/>
          <p14:tracePt t="38052" x="9550400" y="5005388"/>
          <p14:tracePt t="38061" x="9898063" y="4987925"/>
          <p14:tracePt t="38068" x="10255250" y="4954588"/>
          <p14:tracePt t="38079" x="10612438" y="4919663"/>
          <p14:tracePt t="38084" x="10917238" y="4886325"/>
          <p14:tracePt t="38094" x="11155363" y="4852988"/>
          <p14:tracePt t="38101" x="11376025" y="4827588"/>
          <p14:tracePt t="38108" x="11563350" y="4802188"/>
          <p14:tracePt t="38116" x="11733213" y="4775200"/>
          <p14:tracePt t="38124" x="11860213" y="4759325"/>
          <p14:tracePt t="38132" x="11988800" y="4749800"/>
          <p14:tracePt t="38140" x="12115800" y="47418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8452-F265-4DA1-B7BF-198EE5756868}"/>
              </a:ext>
            </a:extLst>
          </p:cNvPr>
          <p:cNvSpPr>
            <a:spLocks noGrp="1"/>
          </p:cNvSpPr>
          <p:nvPr>
            <p:ph type="title"/>
          </p:nvPr>
        </p:nvSpPr>
        <p:spPr/>
        <p:txBody>
          <a:bodyPr/>
          <a:lstStyle/>
          <a:p>
            <a:r>
              <a:rPr lang="en-GB" dirty="0"/>
              <a:t>Generation to hashing</a:t>
            </a:r>
          </a:p>
        </p:txBody>
      </p:sp>
      <p:sp>
        <p:nvSpPr>
          <p:cNvPr id="3" name="Content Placeholder 2">
            <a:extLst>
              <a:ext uri="{FF2B5EF4-FFF2-40B4-BE49-F238E27FC236}">
                <a16:creationId xmlns:a16="http://schemas.microsoft.com/office/drawing/2014/main" id="{01153119-5079-4F64-8722-FF1F81B8A137}"/>
              </a:ext>
            </a:extLst>
          </p:cNvPr>
          <p:cNvSpPr>
            <a:spLocks noGrp="1"/>
          </p:cNvSpPr>
          <p:nvPr>
            <p:ph idx="1"/>
          </p:nvPr>
        </p:nvSpPr>
        <p:spPr/>
        <p:txBody>
          <a:bodyPr/>
          <a:lstStyle/>
          <a:p>
            <a:r>
              <a:rPr lang="en-GB" dirty="0"/>
              <a:t>Hashing thread initially tries to read the password plaintext channel</a:t>
            </a:r>
          </a:p>
          <a:p>
            <a:r>
              <a:rPr lang="en-GB" dirty="0"/>
              <a:t>This channel is empty so the thread suspends</a:t>
            </a:r>
          </a:p>
          <a:p>
            <a:r>
              <a:rPr lang="en-GB" dirty="0"/>
              <a:t>The last character generator thread writes a string to the channel</a:t>
            </a:r>
          </a:p>
          <a:p>
            <a:r>
              <a:rPr lang="en-GB" dirty="0"/>
              <a:t>This causes the hash thread to wake up and hash the password</a:t>
            </a:r>
          </a:p>
          <a:p>
            <a:endParaRPr lang="en-GB" dirty="0"/>
          </a:p>
        </p:txBody>
      </p:sp>
      <p:sp>
        <p:nvSpPr>
          <p:cNvPr id="4" name="Footer Placeholder 3">
            <a:extLst>
              <a:ext uri="{FF2B5EF4-FFF2-40B4-BE49-F238E27FC236}">
                <a16:creationId xmlns:a16="http://schemas.microsoft.com/office/drawing/2014/main" id="{F0F21E26-6984-4C61-8EAA-78D227759FB0}"/>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D6446C79-8A83-4C6F-B819-90EA33AC7688}"/>
              </a:ext>
            </a:extLst>
          </p:cNvPr>
          <p:cNvGrpSpPr/>
          <p:nvPr/>
        </p:nvGrpSpPr>
        <p:grpSpPr>
          <a:xfrm>
            <a:off x="1493656" y="4249290"/>
            <a:ext cx="5563606" cy="914400"/>
            <a:chOff x="2945383" y="4277570"/>
            <a:chExt cx="5563606" cy="914400"/>
          </a:xfrm>
        </p:grpSpPr>
        <p:sp>
          <p:nvSpPr>
            <p:cNvPr id="5" name="Rectangle 4">
              <a:extLst>
                <a:ext uri="{FF2B5EF4-FFF2-40B4-BE49-F238E27FC236}">
                  <a16:creationId xmlns:a16="http://schemas.microsoft.com/office/drawing/2014/main" id="{02CEA193-58D9-45AF-B006-C6E435085799}"/>
                </a:ext>
              </a:extLst>
            </p:cNvPr>
            <p:cNvSpPr/>
            <p:nvPr/>
          </p:nvSpPr>
          <p:spPr>
            <a:xfrm>
              <a:off x="5033434" y="4333742"/>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6" name="Rectangle: Rounded Corners 5">
              <a:extLst>
                <a:ext uri="{FF2B5EF4-FFF2-40B4-BE49-F238E27FC236}">
                  <a16:creationId xmlns:a16="http://schemas.microsoft.com/office/drawing/2014/main" id="{E6591007-426D-442A-BF10-27726C70EDAE}"/>
                </a:ext>
              </a:extLst>
            </p:cNvPr>
            <p:cNvSpPr/>
            <p:nvPr/>
          </p:nvSpPr>
          <p:spPr>
            <a:xfrm>
              <a:off x="2945383"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Arrow: Right 6">
              <a:extLst>
                <a:ext uri="{FF2B5EF4-FFF2-40B4-BE49-F238E27FC236}">
                  <a16:creationId xmlns:a16="http://schemas.microsoft.com/office/drawing/2014/main" id="{134680BD-0DD9-4E5F-AD21-965F04366531}"/>
                </a:ext>
              </a:extLst>
            </p:cNvPr>
            <p:cNvSpPr/>
            <p:nvPr/>
          </p:nvSpPr>
          <p:spPr>
            <a:xfrm>
              <a:off x="4332885"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Arrow: Right 7">
              <a:extLst>
                <a:ext uri="{FF2B5EF4-FFF2-40B4-BE49-F238E27FC236}">
                  <a16:creationId xmlns:a16="http://schemas.microsoft.com/office/drawing/2014/main" id="{D5691A0C-BB75-400C-ACE5-33D7133033CA}"/>
                </a:ext>
              </a:extLst>
            </p:cNvPr>
            <p:cNvSpPr/>
            <p:nvPr/>
          </p:nvSpPr>
          <p:spPr>
            <a:xfrm>
              <a:off x="6420937"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9" name="Rectangle: Rounded Corners 8">
              <a:extLst>
                <a:ext uri="{FF2B5EF4-FFF2-40B4-BE49-F238E27FC236}">
                  <a16:creationId xmlns:a16="http://schemas.microsoft.com/office/drawing/2014/main" id="{0561D917-35B9-499F-AE00-97D5C34376A4}"/>
                </a:ext>
              </a:extLst>
            </p:cNvPr>
            <p:cNvSpPr/>
            <p:nvPr/>
          </p:nvSpPr>
          <p:spPr>
            <a:xfrm>
              <a:off x="7121486"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grpSp>
      <p:pic>
        <p:nvPicPr>
          <p:cNvPr id="12" name="Audio 11">
            <a:hlinkClick r:id="" action="ppaction://media"/>
            <a:extLst>
              <a:ext uri="{FF2B5EF4-FFF2-40B4-BE49-F238E27FC236}">
                <a16:creationId xmlns:a16="http://schemas.microsoft.com/office/drawing/2014/main" id="{4968C046-153D-48B1-8E35-F6C50145E1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83240632"/>
      </p:ext>
    </p:extLst>
  </p:cSld>
  <p:clrMapOvr>
    <a:masterClrMapping/>
  </p:clrMapOvr>
  <mc:AlternateContent xmlns:mc="http://schemas.openxmlformats.org/markup-compatibility/2006">
    <mc:Choice xmlns:p14="http://schemas.microsoft.com/office/powerpoint/2010/main" Requires="p14">
      <p:transition spd="slow" p14:dur="2000" advTm="17210"/>
    </mc:Choice>
    <mc:Fallback>
      <p:transition spd="slow" advTm="17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B3E6-2F3F-48CF-B931-405274B8AF91}"/>
              </a:ext>
            </a:extLst>
          </p:cNvPr>
          <p:cNvSpPr>
            <a:spLocks noGrp="1"/>
          </p:cNvSpPr>
          <p:nvPr>
            <p:ph type="title"/>
          </p:nvPr>
        </p:nvSpPr>
        <p:spPr/>
        <p:txBody>
          <a:bodyPr/>
          <a:lstStyle/>
          <a:p>
            <a:r>
              <a:rPr lang="en-GB" dirty="0"/>
              <a:t>Hash to comparison</a:t>
            </a:r>
          </a:p>
        </p:txBody>
      </p:sp>
      <p:sp>
        <p:nvSpPr>
          <p:cNvPr id="3" name="Content Placeholder 2">
            <a:extLst>
              <a:ext uri="{FF2B5EF4-FFF2-40B4-BE49-F238E27FC236}">
                <a16:creationId xmlns:a16="http://schemas.microsoft.com/office/drawing/2014/main" id="{22AC40B4-8C62-4D82-BD4E-EC483A4273AC}"/>
              </a:ext>
            </a:extLst>
          </p:cNvPr>
          <p:cNvSpPr>
            <a:spLocks noGrp="1"/>
          </p:cNvSpPr>
          <p:nvPr>
            <p:ph idx="1"/>
          </p:nvPr>
        </p:nvSpPr>
        <p:spPr/>
        <p:txBody>
          <a:bodyPr/>
          <a:lstStyle/>
          <a:p>
            <a:r>
              <a:rPr lang="en-GB" dirty="0"/>
              <a:t>Comparison thread tries to read the hash channel</a:t>
            </a:r>
          </a:p>
          <a:p>
            <a:r>
              <a:rPr lang="en-GB" dirty="0"/>
              <a:t>This channel is empty so the thread suspends</a:t>
            </a:r>
          </a:p>
          <a:p>
            <a:r>
              <a:rPr lang="en-GB" dirty="0"/>
              <a:t>Hash channel writes both the hash it has generated and the plaintext used to generate it to the hash channel</a:t>
            </a:r>
          </a:p>
          <a:p>
            <a:r>
              <a:rPr lang="en-GB" dirty="0"/>
              <a:t>This causes the comparison thread to wake up and compare this hash to the provided search hash</a:t>
            </a:r>
          </a:p>
        </p:txBody>
      </p:sp>
      <p:sp>
        <p:nvSpPr>
          <p:cNvPr id="4" name="Footer Placeholder 3">
            <a:extLst>
              <a:ext uri="{FF2B5EF4-FFF2-40B4-BE49-F238E27FC236}">
                <a16:creationId xmlns:a16="http://schemas.microsoft.com/office/drawing/2014/main" id="{91D55A2F-F5B4-4BDF-A86C-79BB3E55FD2E}"/>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6C064C14-4B07-460E-8F60-4A7CAD0F6350}"/>
              </a:ext>
            </a:extLst>
          </p:cNvPr>
          <p:cNvGrpSpPr/>
          <p:nvPr/>
        </p:nvGrpSpPr>
        <p:grpSpPr>
          <a:xfrm>
            <a:off x="1206002" y="4584444"/>
            <a:ext cx="5563606" cy="915071"/>
            <a:chOff x="5410283" y="2193576"/>
            <a:chExt cx="5563606" cy="915071"/>
          </a:xfrm>
        </p:grpSpPr>
        <p:sp>
          <p:nvSpPr>
            <p:cNvPr id="5" name="Rectangle: Rounded Corners 4">
              <a:extLst>
                <a:ext uri="{FF2B5EF4-FFF2-40B4-BE49-F238E27FC236}">
                  <a16:creationId xmlns:a16="http://schemas.microsoft.com/office/drawing/2014/main" id="{BD23D134-CE1F-4776-ABFA-5D7FB2A67D10}"/>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6" name="Rectangle 5">
              <a:extLst>
                <a:ext uri="{FF2B5EF4-FFF2-40B4-BE49-F238E27FC236}">
                  <a16:creationId xmlns:a16="http://schemas.microsoft.com/office/drawing/2014/main" id="{D9073913-A09E-4483-BEDE-D8BAFCEE4952}"/>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7" name="Arrow: Right 6">
              <a:extLst>
                <a:ext uri="{FF2B5EF4-FFF2-40B4-BE49-F238E27FC236}">
                  <a16:creationId xmlns:a16="http://schemas.microsoft.com/office/drawing/2014/main" id="{91B1E93F-1AA9-44EA-8FF4-6D001B40630D}"/>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B4EB2E49-0EA4-431E-9394-F9A9A2DC9DA8}"/>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9" name="Arrow: Right 8">
              <a:extLst>
                <a:ext uri="{FF2B5EF4-FFF2-40B4-BE49-F238E27FC236}">
                  <a16:creationId xmlns:a16="http://schemas.microsoft.com/office/drawing/2014/main" id="{8BB4736E-04DB-4A6E-AF08-FEA3DE88C95A}"/>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spTree>
    <p:extLst>
      <p:ext uri="{BB962C8B-B14F-4D97-AF65-F5344CB8AC3E}">
        <p14:creationId xmlns:p14="http://schemas.microsoft.com/office/powerpoint/2010/main" val="226900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257-E3FD-4F2B-BD5D-B1453DC76D54}"/>
              </a:ext>
            </a:extLst>
          </p:cNvPr>
          <p:cNvSpPr>
            <a:spLocks noGrp="1"/>
          </p:cNvSpPr>
          <p:nvPr>
            <p:ph type="title"/>
          </p:nvPr>
        </p:nvSpPr>
        <p:spPr/>
        <p:txBody>
          <a:bodyPr/>
          <a:lstStyle/>
          <a:p>
            <a:r>
              <a:rPr lang="en-GB" dirty="0"/>
              <a:t>Comparison to end search</a:t>
            </a:r>
          </a:p>
        </p:txBody>
      </p:sp>
      <p:sp>
        <p:nvSpPr>
          <p:cNvPr id="3" name="Content Placeholder 2">
            <a:extLst>
              <a:ext uri="{FF2B5EF4-FFF2-40B4-BE49-F238E27FC236}">
                <a16:creationId xmlns:a16="http://schemas.microsoft.com/office/drawing/2014/main" id="{5A1A4902-7BD7-4FD4-91A4-7140228537A7}"/>
              </a:ext>
            </a:extLst>
          </p:cNvPr>
          <p:cNvSpPr>
            <a:spLocks noGrp="1"/>
          </p:cNvSpPr>
          <p:nvPr>
            <p:ph idx="1"/>
          </p:nvPr>
        </p:nvSpPr>
        <p:spPr>
          <a:xfrm>
            <a:off x="1084082" y="1847654"/>
            <a:ext cx="10071598" cy="4021440"/>
          </a:xfrm>
        </p:spPr>
        <p:txBody>
          <a:bodyPr/>
          <a:lstStyle/>
          <a:p>
            <a:r>
              <a:rPr lang="en-GB" dirty="0"/>
              <a:t>End search thread tries to read the hash channel</a:t>
            </a:r>
          </a:p>
          <a:p>
            <a:r>
              <a:rPr lang="en-GB" dirty="0"/>
              <a:t>This channel is empty so the thread suspends</a:t>
            </a:r>
          </a:p>
          <a:p>
            <a:r>
              <a:rPr lang="en-GB" dirty="0"/>
              <a:t>If the comparison thread finds the hash did not match the target, it discards the hash and password</a:t>
            </a:r>
          </a:p>
          <a:p>
            <a:r>
              <a:rPr lang="en-GB" dirty="0"/>
              <a:t>If they match then the comparison thread writes the associated password to the end search channel</a:t>
            </a:r>
          </a:p>
          <a:p>
            <a:r>
              <a:rPr lang="en-GB" dirty="0"/>
              <a:t>This causes the end search thread to wake up and stop and join the rest of the threads</a:t>
            </a:r>
          </a:p>
          <a:p>
            <a:endParaRPr lang="en-GB" dirty="0"/>
          </a:p>
        </p:txBody>
      </p:sp>
      <p:sp>
        <p:nvSpPr>
          <p:cNvPr id="4" name="Footer Placeholder 3">
            <a:extLst>
              <a:ext uri="{FF2B5EF4-FFF2-40B4-BE49-F238E27FC236}">
                <a16:creationId xmlns:a16="http://schemas.microsoft.com/office/drawing/2014/main" id="{DC046539-1A68-401E-97A9-717B80D46678}"/>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73CE2BA1-5C0A-4063-9914-E716995F1BDC}"/>
              </a:ext>
            </a:extLst>
          </p:cNvPr>
          <p:cNvGrpSpPr/>
          <p:nvPr/>
        </p:nvGrpSpPr>
        <p:grpSpPr>
          <a:xfrm>
            <a:off x="2945383" y="4791833"/>
            <a:ext cx="5563606" cy="915071"/>
            <a:chOff x="2945383" y="4791833"/>
            <a:chExt cx="5563606" cy="915071"/>
          </a:xfrm>
        </p:grpSpPr>
        <p:sp>
          <p:nvSpPr>
            <p:cNvPr id="5" name="Rectangle: Rounded Corners 4">
              <a:extLst>
                <a:ext uri="{FF2B5EF4-FFF2-40B4-BE49-F238E27FC236}">
                  <a16:creationId xmlns:a16="http://schemas.microsoft.com/office/drawing/2014/main" id="{20C9FB15-845B-4DDA-AD82-CFF14A383302}"/>
                </a:ext>
              </a:extLst>
            </p:cNvPr>
            <p:cNvSpPr/>
            <p:nvPr/>
          </p:nvSpPr>
          <p:spPr>
            <a:xfrm>
              <a:off x="2945383" y="4792504"/>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Compare Hash to Target</a:t>
              </a:r>
              <a:endParaRPr lang="en-GB" sz="800" dirty="0"/>
            </a:p>
          </p:txBody>
        </p:sp>
        <p:sp>
          <p:nvSpPr>
            <p:cNvPr id="6" name="Rectangle 5">
              <a:extLst>
                <a:ext uri="{FF2B5EF4-FFF2-40B4-BE49-F238E27FC236}">
                  <a16:creationId xmlns:a16="http://schemas.microsoft.com/office/drawing/2014/main" id="{D322356A-1C60-46D7-899A-73366C8CC6FF}"/>
                </a:ext>
              </a:extLst>
            </p:cNvPr>
            <p:cNvSpPr/>
            <p:nvPr/>
          </p:nvSpPr>
          <p:spPr>
            <a:xfrm>
              <a:off x="5033434" y="4848676"/>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7" name="Arrow: Right 6">
              <a:extLst>
                <a:ext uri="{FF2B5EF4-FFF2-40B4-BE49-F238E27FC236}">
                  <a16:creationId xmlns:a16="http://schemas.microsoft.com/office/drawing/2014/main" id="{1ED02951-5A57-463D-B655-4A99B3AB53D0}"/>
                </a:ext>
              </a:extLst>
            </p:cNvPr>
            <p:cNvSpPr/>
            <p:nvPr/>
          </p:nvSpPr>
          <p:spPr>
            <a:xfrm>
              <a:off x="4332885" y="5090007"/>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139C4899-B869-48AA-B2F4-4C9973C2062E}"/>
                </a:ext>
              </a:extLst>
            </p:cNvPr>
            <p:cNvSpPr/>
            <p:nvPr/>
          </p:nvSpPr>
          <p:spPr>
            <a:xfrm>
              <a:off x="7121486" y="4791833"/>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Wait for end of Search</a:t>
              </a:r>
            </a:p>
          </p:txBody>
        </p:sp>
        <p:sp>
          <p:nvSpPr>
            <p:cNvPr id="9" name="Arrow: Right 8">
              <a:extLst>
                <a:ext uri="{FF2B5EF4-FFF2-40B4-BE49-F238E27FC236}">
                  <a16:creationId xmlns:a16="http://schemas.microsoft.com/office/drawing/2014/main" id="{0474367C-1336-42B6-8D3F-F9D607EAAA93}"/>
                </a:ext>
              </a:extLst>
            </p:cNvPr>
            <p:cNvSpPr/>
            <p:nvPr/>
          </p:nvSpPr>
          <p:spPr>
            <a:xfrm>
              <a:off x="6420935" y="5101788"/>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spTree>
    <p:extLst>
      <p:ext uri="{BB962C8B-B14F-4D97-AF65-F5344CB8AC3E}">
        <p14:creationId xmlns:p14="http://schemas.microsoft.com/office/powerpoint/2010/main" val="124981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List of dates on a digital screen">
            <a:extLst>
              <a:ext uri="{FF2B5EF4-FFF2-40B4-BE49-F238E27FC236}">
                <a16:creationId xmlns:a16="http://schemas.microsoft.com/office/drawing/2014/main" id="{D648727B-B664-423B-8A62-F590EF4E7CBD}"/>
              </a:ext>
            </a:extLst>
          </p:cNvPr>
          <p:cNvPicPr>
            <a:picLocks noChangeAspect="1"/>
          </p:cNvPicPr>
          <p:nvPr/>
        </p:nvPicPr>
        <p:blipFill rotWithShape="1">
          <a:blip r:embed="rId3">
            <a:extLst>
              <a:ext uri="{28A0092B-C50C-407E-A947-70E740481C1C}">
                <a14:useLocalDpi xmlns:a14="http://schemas.microsoft.com/office/drawing/2010/main" val="0"/>
              </a:ext>
            </a:extLst>
          </a:blip>
          <a:srcRect t="4455" b="11276"/>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286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1FDC6-89C4-4BF3-9466-A6845C49ED39}"/>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5400" dirty="0">
                <a:solidFill>
                  <a:schemeClr val="tx1"/>
                </a:solidFill>
              </a:rPr>
              <a:t>Function Timings</a:t>
            </a: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593840"/>
            <a:ext cx="6602263" cy="0"/>
          </a:xfrm>
          <a:prstGeom prst="line">
            <a:avLst/>
          </a:prstGeom>
          <a:ln w="19050">
            <a:solidFill>
              <a:srgbClr val="28DBFF"/>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EEA0DCD-4E88-4F8E-A2CF-61D662980C33}"/>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Jake Bretherton 1800231</a:t>
            </a:r>
          </a:p>
        </p:txBody>
      </p:sp>
    </p:spTree>
    <p:extLst>
      <p:ext uri="{BB962C8B-B14F-4D97-AF65-F5344CB8AC3E}">
        <p14:creationId xmlns:p14="http://schemas.microsoft.com/office/powerpoint/2010/main" val="9216418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A230-D351-460F-86A8-1752570EE2B1}"/>
              </a:ext>
            </a:extLst>
          </p:cNvPr>
          <p:cNvSpPr>
            <a:spLocks noGrp="1"/>
          </p:cNvSpPr>
          <p:nvPr>
            <p:ph type="title"/>
          </p:nvPr>
        </p:nvSpPr>
        <p:spPr/>
        <p:txBody>
          <a:bodyPr/>
          <a:lstStyle/>
          <a:p>
            <a:r>
              <a:rPr lang="en-GB" dirty="0"/>
              <a:t>Specs of machine timed on</a:t>
            </a:r>
          </a:p>
        </p:txBody>
      </p:sp>
      <p:sp>
        <p:nvSpPr>
          <p:cNvPr id="3" name="Content Placeholder 2">
            <a:extLst>
              <a:ext uri="{FF2B5EF4-FFF2-40B4-BE49-F238E27FC236}">
                <a16:creationId xmlns:a16="http://schemas.microsoft.com/office/drawing/2014/main" id="{8034DCC8-859A-4FEE-A555-7F08C4D38E96}"/>
              </a:ext>
            </a:extLst>
          </p:cNvPr>
          <p:cNvSpPr>
            <a:spLocks noGrp="1"/>
          </p:cNvSpPr>
          <p:nvPr>
            <p:ph idx="1"/>
          </p:nvPr>
        </p:nvSpPr>
        <p:spPr/>
        <p:txBody>
          <a:bodyPr/>
          <a:lstStyle/>
          <a:p>
            <a:r>
              <a:rPr lang="en-GB" dirty="0"/>
              <a:t>Processor: Intel Core i5-1035G1, quad core 1GHz	</a:t>
            </a:r>
          </a:p>
          <a:p>
            <a:r>
              <a:rPr lang="en-GB" dirty="0"/>
              <a:t>Cache 6MB</a:t>
            </a:r>
          </a:p>
          <a:p>
            <a:endParaRPr lang="en-GB" dirty="0"/>
          </a:p>
        </p:txBody>
      </p:sp>
      <p:sp>
        <p:nvSpPr>
          <p:cNvPr id="4" name="Footer Placeholder 3">
            <a:extLst>
              <a:ext uri="{FF2B5EF4-FFF2-40B4-BE49-F238E27FC236}">
                <a16:creationId xmlns:a16="http://schemas.microsoft.com/office/drawing/2014/main" id="{156130CF-9AD8-4FBD-91F9-B5084FECFE92}"/>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34394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08CD-97A0-4ED4-8F5C-F5A9BD852792}"/>
              </a:ext>
            </a:extLst>
          </p:cNvPr>
          <p:cNvSpPr>
            <a:spLocks noGrp="1"/>
          </p:cNvSpPr>
          <p:nvPr>
            <p:ph type="title"/>
          </p:nvPr>
        </p:nvSpPr>
        <p:spPr/>
        <p:txBody>
          <a:bodyPr/>
          <a:lstStyle/>
          <a:p>
            <a:r>
              <a:rPr lang="en-GB" dirty="0"/>
              <a:t>The Problem:</a:t>
            </a:r>
          </a:p>
        </p:txBody>
      </p:sp>
      <p:sp>
        <p:nvSpPr>
          <p:cNvPr id="3" name="Content Placeholder 2">
            <a:extLst>
              <a:ext uri="{FF2B5EF4-FFF2-40B4-BE49-F238E27FC236}">
                <a16:creationId xmlns:a16="http://schemas.microsoft.com/office/drawing/2014/main" id="{C2DFABE8-FA2D-4261-949C-AC68434CEE5F}"/>
              </a:ext>
            </a:extLst>
          </p:cNvPr>
          <p:cNvSpPr>
            <a:spLocks noGrp="1"/>
          </p:cNvSpPr>
          <p:nvPr>
            <p:ph idx="1"/>
          </p:nvPr>
        </p:nvSpPr>
        <p:spPr/>
        <p:txBody>
          <a:bodyPr/>
          <a:lstStyle/>
          <a:p>
            <a:r>
              <a:rPr lang="en-GB" dirty="0"/>
              <a:t>Find an unknown password from a given hash.</a:t>
            </a:r>
          </a:p>
          <a:p>
            <a:r>
              <a:rPr lang="en-GB" dirty="0"/>
              <a:t>Passwords are stored in a hashed format, meaning if there is a leak of a website’s databases raw passwords will not be visible.</a:t>
            </a:r>
          </a:p>
          <a:p>
            <a:r>
              <a:rPr lang="en-GB" dirty="0"/>
              <a:t>A password cracker will take a hash, and by brute force try possible passwords until one hashes into the provided hash.</a:t>
            </a:r>
          </a:p>
          <a:p>
            <a:endParaRPr lang="en-GB" dirty="0"/>
          </a:p>
          <a:p>
            <a:endParaRPr lang="en-GB" dirty="0"/>
          </a:p>
        </p:txBody>
      </p:sp>
      <p:graphicFrame>
        <p:nvGraphicFramePr>
          <p:cNvPr id="4" name="Table 4">
            <a:extLst>
              <a:ext uri="{FF2B5EF4-FFF2-40B4-BE49-F238E27FC236}">
                <a16:creationId xmlns:a16="http://schemas.microsoft.com/office/drawing/2014/main" id="{3C937F36-A8E4-4D88-8B8C-B8ECBF6768B9}"/>
              </a:ext>
            </a:extLst>
          </p:cNvPr>
          <p:cNvGraphicFramePr>
            <a:graphicFrameLocks noGrp="1"/>
          </p:cNvGraphicFramePr>
          <p:nvPr>
            <p:extLst>
              <p:ext uri="{D42A27DB-BD31-4B8C-83A1-F6EECF244321}">
                <p14:modId xmlns:p14="http://schemas.microsoft.com/office/powerpoint/2010/main" val="1946989992"/>
              </p:ext>
            </p:extLst>
          </p:nvPr>
        </p:nvGraphicFramePr>
        <p:xfrm>
          <a:off x="1681742" y="3930731"/>
          <a:ext cx="3672684" cy="741680"/>
        </p:xfrm>
        <a:graphic>
          <a:graphicData uri="http://schemas.openxmlformats.org/drawingml/2006/table">
            <a:tbl>
              <a:tblPr firstRow="1" bandRow="1">
                <a:tableStyleId>{E8034E78-7F5D-4C2E-B375-FC64B27BC917}</a:tableStyleId>
              </a:tblPr>
              <a:tblGrid>
                <a:gridCol w="1836342">
                  <a:extLst>
                    <a:ext uri="{9D8B030D-6E8A-4147-A177-3AD203B41FA5}">
                      <a16:colId xmlns:a16="http://schemas.microsoft.com/office/drawing/2014/main" val="1109915896"/>
                    </a:ext>
                  </a:extLst>
                </a:gridCol>
                <a:gridCol w="1836342">
                  <a:extLst>
                    <a:ext uri="{9D8B030D-6E8A-4147-A177-3AD203B41FA5}">
                      <a16:colId xmlns:a16="http://schemas.microsoft.com/office/drawing/2014/main" val="4280603667"/>
                    </a:ext>
                  </a:extLst>
                </a:gridCol>
              </a:tblGrid>
              <a:tr h="370840">
                <a:tc>
                  <a:txBody>
                    <a:bodyPr/>
                    <a:lstStyle/>
                    <a:p>
                      <a:r>
                        <a:rPr lang="en-GB" sz="1700" dirty="0"/>
                        <a:t>(Actual Password)</a:t>
                      </a:r>
                    </a:p>
                  </a:txBody>
                  <a:tcPr/>
                </a:tc>
                <a:tc>
                  <a:txBody>
                    <a:bodyPr/>
                    <a:lstStyle/>
                    <a:p>
                      <a:r>
                        <a:rPr lang="en-GB" sz="1700" dirty="0"/>
                        <a:t>Leaked Hash</a:t>
                      </a:r>
                    </a:p>
                  </a:txBody>
                  <a:tcPr/>
                </a:tc>
                <a:extLst>
                  <a:ext uri="{0D108BD9-81ED-4DB2-BD59-A6C34878D82A}">
                    <a16:rowId xmlns:a16="http://schemas.microsoft.com/office/drawing/2014/main" val="883735672"/>
                  </a:ext>
                </a:extLst>
              </a:tr>
              <a:tr h="370840">
                <a:tc>
                  <a:txBody>
                    <a:bodyPr/>
                    <a:lstStyle/>
                    <a:p>
                      <a:r>
                        <a:rPr lang="en-GB" sz="1700" dirty="0">
                          <a:solidFill>
                            <a:schemeClr val="tx1"/>
                          </a:solidFill>
                        </a:rPr>
                        <a:t>Pass1</a:t>
                      </a:r>
                    </a:p>
                  </a:txBody>
                  <a:tcPr/>
                </a:tc>
                <a:tc>
                  <a:txBody>
                    <a:bodyPr/>
                    <a:lstStyle/>
                    <a:p>
                      <a:r>
                        <a:rPr lang="en-GB" sz="1700" dirty="0">
                          <a:solidFill>
                            <a:schemeClr val="tx1"/>
                          </a:solidFill>
                        </a:rPr>
                        <a:t>487314782</a:t>
                      </a:r>
                    </a:p>
                  </a:txBody>
                  <a:tcPr/>
                </a:tc>
                <a:extLst>
                  <a:ext uri="{0D108BD9-81ED-4DB2-BD59-A6C34878D82A}">
                    <a16:rowId xmlns:a16="http://schemas.microsoft.com/office/drawing/2014/main" val="3817017860"/>
                  </a:ext>
                </a:extLst>
              </a:tr>
            </a:tbl>
          </a:graphicData>
        </a:graphic>
      </p:graphicFrame>
      <p:graphicFrame>
        <p:nvGraphicFramePr>
          <p:cNvPr id="6" name="Table 4">
            <a:extLst>
              <a:ext uri="{FF2B5EF4-FFF2-40B4-BE49-F238E27FC236}">
                <a16:creationId xmlns:a16="http://schemas.microsoft.com/office/drawing/2014/main" id="{75DDC0D3-85E9-424D-80C4-E3FC74C7C024}"/>
              </a:ext>
            </a:extLst>
          </p:cNvPr>
          <p:cNvGraphicFramePr>
            <a:graphicFrameLocks noGrp="1"/>
          </p:cNvGraphicFramePr>
          <p:nvPr>
            <p:extLst>
              <p:ext uri="{D42A27DB-BD31-4B8C-83A1-F6EECF244321}">
                <p14:modId xmlns:p14="http://schemas.microsoft.com/office/powerpoint/2010/main" val="3599043779"/>
              </p:ext>
            </p:extLst>
          </p:nvPr>
        </p:nvGraphicFramePr>
        <p:xfrm>
          <a:off x="5825345" y="3745311"/>
          <a:ext cx="4830714" cy="1112520"/>
        </p:xfrm>
        <a:graphic>
          <a:graphicData uri="http://schemas.openxmlformats.org/drawingml/2006/table">
            <a:tbl>
              <a:tblPr firstRow="1" bandRow="1">
                <a:tableStyleId>{E8034E78-7F5D-4C2E-B375-FC64B27BC917}</a:tableStyleId>
              </a:tblPr>
              <a:tblGrid>
                <a:gridCol w="1610238">
                  <a:extLst>
                    <a:ext uri="{9D8B030D-6E8A-4147-A177-3AD203B41FA5}">
                      <a16:colId xmlns:a16="http://schemas.microsoft.com/office/drawing/2014/main" val="1109915896"/>
                    </a:ext>
                  </a:extLst>
                </a:gridCol>
                <a:gridCol w="1610238">
                  <a:extLst>
                    <a:ext uri="{9D8B030D-6E8A-4147-A177-3AD203B41FA5}">
                      <a16:colId xmlns:a16="http://schemas.microsoft.com/office/drawing/2014/main" val="4280603667"/>
                    </a:ext>
                  </a:extLst>
                </a:gridCol>
                <a:gridCol w="1610238">
                  <a:extLst>
                    <a:ext uri="{9D8B030D-6E8A-4147-A177-3AD203B41FA5}">
                      <a16:colId xmlns:a16="http://schemas.microsoft.com/office/drawing/2014/main" val="19052065"/>
                    </a:ext>
                  </a:extLst>
                </a:gridCol>
              </a:tblGrid>
              <a:tr h="370840">
                <a:tc>
                  <a:txBody>
                    <a:bodyPr/>
                    <a:lstStyle/>
                    <a:p>
                      <a:r>
                        <a:rPr lang="en-GB" sz="1700" dirty="0"/>
                        <a:t>Guess</a:t>
                      </a:r>
                    </a:p>
                  </a:txBody>
                  <a:tcPr/>
                </a:tc>
                <a:tc>
                  <a:txBody>
                    <a:bodyPr/>
                    <a:lstStyle/>
                    <a:p>
                      <a:r>
                        <a:rPr lang="en-GB" sz="1700" dirty="0"/>
                        <a:t>Hash</a:t>
                      </a:r>
                    </a:p>
                  </a:txBody>
                  <a:tcPr/>
                </a:tc>
                <a:tc>
                  <a:txBody>
                    <a:bodyPr/>
                    <a:lstStyle/>
                    <a:p>
                      <a:r>
                        <a:rPr lang="en-GB" sz="1700" dirty="0"/>
                        <a:t>Same As Leak?</a:t>
                      </a:r>
                    </a:p>
                  </a:txBody>
                  <a:tcPr/>
                </a:tc>
                <a:extLst>
                  <a:ext uri="{0D108BD9-81ED-4DB2-BD59-A6C34878D82A}">
                    <a16:rowId xmlns:a16="http://schemas.microsoft.com/office/drawing/2014/main" val="883735672"/>
                  </a:ext>
                </a:extLst>
              </a:tr>
              <a:tr h="370840">
                <a:tc>
                  <a:txBody>
                    <a:bodyPr/>
                    <a:lstStyle/>
                    <a:p>
                      <a:r>
                        <a:rPr lang="en-GB" dirty="0">
                          <a:solidFill>
                            <a:schemeClr val="tx1"/>
                          </a:solidFill>
                        </a:rPr>
                        <a:t>Pass0</a:t>
                      </a:r>
                    </a:p>
                  </a:txBody>
                  <a:tcPr/>
                </a:tc>
                <a:tc>
                  <a:txBody>
                    <a:bodyPr/>
                    <a:lstStyle/>
                    <a:p>
                      <a:r>
                        <a:rPr lang="en-GB" dirty="0">
                          <a:solidFill>
                            <a:schemeClr val="tx1"/>
                          </a:solidFill>
                        </a:rPr>
                        <a:t>348468795</a:t>
                      </a:r>
                    </a:p>
                  </a:txBody>
                  <a:tcPr/>
                </a:tc>
                <a:tc>
                  <a:txBody>
                    <a:bodyPr/>
                    <a:lstStyle/>
                    <a:p>
                      <a:r>
                        <a:rPr lang="en-GB" dirty="0">
                          <a:solidFill>
                            <a:schemeClr val="tx1"/>
                          </a:solidFill>
                        </a:rPr>
                        <a:t>No</a:t>
                      </a:r>
                    </a:p>
                  </a:txBody>
                  <a:tcPr/>
                </a:tc>
                <a:extLst>
                  <a:ext uri="{0D108BD9-81ED-4DB2-BD59-A6C34878D82A}">
                    <a16:rowId xmlns:a16="http://schemas.microsoft.com/office/drawing/2014/main" val="1697534481"/>
                  </a:ext>
                </a:extLst>
              </a:tr>
              <a:tr h="370840">
                <a:tc>
                  <a:txBody>
                    <a:bodyPr/>
                    <a:lstStyle/>
                    <a:p>
                      <a:r>
                        <a:rPr lang="en-GB" dirty="0">
                          <a:solidFill>
                            <a:schemeClr val="tx1"/>
                          </a:solidFill>
                        </a:rPr>
                        <a:t>Pass1</a:t>
                      </a:r>
                    </a:p>
                  </a:txBody>
                  <a:tcPr/>
                </a:tc>
                <a:tc>
                  <a:txBody>
                    <a:bodyPr/>
                    <a:lstStyle/>
                    <a:p>
                      <a:r>
                        <a:rPr lang="en-GB" dirty="0">
                          <a:solidFill>
                            <a:schemeClr val="tx1"/>
                          </a:solidFill>
                        </a:rPr>
                        <a:t>487314782</a:t>
                      </a:r>
                    </a:p>
                  </a:txBody>
                  <a:tcPr/>
                </a:tc>
                <a:tc>
                  <a:txBody>
                    <a:bodyPr/>
                    <a:lstStyle/>
                    <a:p>
                      <a:r>
                        <a:rPr lang="en-GB" dirty="0">
                          <a:solidFill>
                            <a:schemeClr val="tx1"/>
                          </a:solidFill>
                        </a:rPr>
                        <a:t>Yes</a:t>
                      </a:r>
                    </a:p>
                  </a:txBody>
                  <a:tcPr/>
                </a:tc>
                <a:extLst>
                  <a:ext uri="{0D108BD9-81ED-4DB2-BD59-A6C34878D82A}">
                    <a16:rowId xmlns:a16="http://schemas.microsoft.com/office/drawing/2014/main" val="3817017860"/>
                  </a:ext>
                </a:extLst>
              </a:tr>
            </a:tbl>
          </a:graphicData>
        </a:graphic>
      </p:graphicFrame>
      <p:grpSp>
        <p:nvGrpSpPr>
          <p:cNvPr id="9" name="Group 8">
            <a:extLst>
              <a:ext uri="{FF2B5EF4-FFF2-40B4-BE49-F238E27FC236}">
                <a16:creationId xmlns:a16="http://schemas.microsoft.com/office/drawing/2014/main" id="{D049514C-834E-412D-A35C-3F80D3153E8C}"/>
              </a:ext>
            </a:extLst>
          </p:cNvPr>
          <p:cNvGrpSpPr/>
          <p:nvPr/>
        </p:nvGrpSpPr>
        <p:grpSpPr>
          <a:xfrm>
            <a:off x="5825345" y="4966204"/>
            <a:ext cx="948965" cy="902890"/>
            <a:chOff x="5825345" y="4798619"/>
            <a:chExt cx="948965" cy="902890"/>
          </a:xfrm>
        </p:grpSpPr>
        <p:sp>
          <p:nvSpPr>
            <p:cNvPr id="7" name="Arrow: Right 6">
              <a:extLst>
                <a:ext uri="{FF2B5EF4-FFF2-40B4-BE49-F238E27FC236}">
                  <a16:creationId xmlns:a16="http://schemas.microsoft.com/office/drawing/2014/main" id="{859322D7-4224-4B0D-BD17-2644248EF7CC}"/>
                </a:ext>
              </a:extLst>
            </p:cNvPr>
            <p:cNvSpPr/>
            <p:nvPr/>
          </p:nvSpPr>
          <p:spPr>
            <a:xfrm rot="5400000" flipH="1">
              <a:off x="5923595" y="4956990"/>
              <a:ext cx="533557" cy="216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FD3ABF-8625-4600-8C8C-63A4DE5C7025}"/>
                </a:ext>
              </a:extLst>
            </p:cNvPr>
            <p:cNvSpPr txBox="1"/>
            <p:nvPr/>
          </p:nvSpPr>
          <p:spPr>
            <a:xfrm>
              <a:off x="5825345" y="5332177"/>
              <a:ext cx="948965" cy="369332"/>
            </a:xfrm>
            <a:prstGeom prst="rect">
              <a:avLst/>
            </a:prstGeom>
            <a:noFill/>
          </p:spPr>
          <p:txBody>
            <a:bodyPr wrap="square" rtlCol="0">
              <a:spAutoFit/>
            </a:bodyPr>
            <a:lstStyle/>
            <a:p>
              <a:r>
                <a:rPr lang="en-GB" dirty="0"/>
                <a:t>Found!</a:t>
              </a:r>
            </a:p>
          </p:txBody>
        </p:sp>
      </p:grpSp>
      <p:sp>
        <p:nvSpPr>
          <p:cNvPr id="10" name="Footer Placeholder 9">
            <a:extLst>
              <a:ext uri="{FF2B5EF4-FFF2-40B4-BE49-F238E27FC236}">
                <a16:creationId xmlns:a16="http://schemas.microsoft.com/office/drawing/2014/main" id="{C0E857A6-71D9-4590-920F-69DA909837A8}"/>
              </a:ext>
            </a:extLst>
          </p:cNvPr>
          <p:cNvSpPr>
            <a:spLocks noGrp="1"/>
          </p:cNvSpPr>
          <p:nvPr>
            <p:ph type="ftr" sz="quarter" idx="11"/>
          </p:nvPr>
        </p:nvSpPr>
        <p:spPr/>
        <p:txBody>
          <a:bodyPr/>
          <a:lstStyle/>
          <a:p>
            <a:r>
              <a:rPr lang="en-GB"/>
              <a:t>Jake Bretherton 1800231</a:t>
            </a:r>
          </a:p>
        </p:txBody>
      </p:sp>
      <p:pic>
        <p:nvPicPr>
          <p:cNvPr id="13" name="Audio 12">
            <a:hlinkClick r:id="" action="ppaction://media"/>
            <a:extLst>
              <a:ext uri="{FF2B5EF4-FFF2-40B4-BE49-F238E27FC236}">
                <a16:creationId xmlns:a16="http://schemas.microsoft.com/office/drawing/2014/main" id="{78EC86A2-E5DE-4FE9-A7A5-5E1D3B8065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8850362"/>
      </p:ext>
    </p:extLst>
  </p:cSld>
  <p:clrMapOvr>
    <a:masterClrMapping/>
  </p:clrMapOvr>
  <mc:AlternateContent xmlns:mc="http://schemas.openxmlformats.org/markup-compatibility/2006">
    <mc:Choice xmlns:p14="http://schemas.microsoft.com/office/powerpoint/2010/main" Requires="p14">
      <p:transition spd="slow" p14:dur="2000" advTm="20266"/>
    </mc:Choice>
    <mc:Fallback>
      <p:transition spd="slow" advTm="2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0F5B-0CF1-4331-9E00-F3E202219BCC}"/>
              </a:ext>
            </a:extLst>
          </p:cNvPr>
          <p:cNvSpPr>
            <a:spLocks noGrp="1"/>
          </p:cNvSpPr>
          <p:nvPr>
            <p:ph type="title"/>
          </p:nvPr>
        </p:nvSpPr>
        <p:spPr/>
        <p:txBody>
          <a:bodyPr/>
          <a:lstStyle/>
          <a:p>
            <a:r>
              <a:rPr lang="en-GB" dirty="0"/>
              <a:t>Function timer</a:t>
            </a:r>
          </a:p>
        </p:txBody>
      </p:sp>
      <p:sp>
        <p:nvSpPr>
          <p:cNvPr id="3" name="Content Placeholder 2">
            <a:extLst>
              <a:ext uri="{FF2B5EF4-FFF2-40B4-BE49-F238E27FC236}">
                <a16:creationId xmlns:a16="http://schemas.microsoft.com/office/drawing/2014/main" id="{35C98FFD-068C-40EA-8FF9-79CD81124D79}"/>
              </a:ext>
            </a:extLst>
          </p:cNvPr>
          <p:cNvSpPr>
            <a:spLocks noGrp="1"/>
          </p:cNvSpPr>
          <p:nvPr>
            <p:ph idx="1"/>
          </p:nvPr>
        </p:nvSpPr>
        <p:spPr/>
        <p:txBody>
          <a:bodyPr/>
          <a:lstStyle/>
          <a:p>
            <a:r>
              <a:rPr lang="en-GB" dirty="0"/>
              <a:t>Wrote a function timer object to run timings on various methods of the program</a:t>
            </a:r>
          </a:p>
          <a:p>
            <a:r>
              <a:rPr lang="en-GB" dirty="0"/>
              <a:t>You can specify the number of timings to perform, and the number of calls to that function per timing</a:t>
            </a:r>
          </a:p>
          <a:p>
            <a:endParaRPr lang="en-GB" dirty="0"/>
          </a:p>
        </p:txBody>
      </p:sp>
      <p:sp>
        <p:nvSpPr>
          <p:cNvPr id="4" name="Footer Placeholder 3">
            <a:extLst>
              <a:ext uri="{FF2B5EF4-FFF2-40B4-BE49-F238E27FC236}">
                <a16:creationId xmlns:a16="http://schemas.microsoft.com/office/drawing/2014/main" id="{B22DE857-9B45-4A18-83C7-FBD225E53331}"/>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7D5060AB-08FC-48CB-808B-4F6A55DF8C3A}"/>
              </a:ext>
            </a:extLst>
          </p:cNvPr>
          <p:cNvPicPr>
            <a:picLocks noChangeAspect="1"/>
          </p:cNvPicPr>
          <p:nvPr/>
        </p:nvPicPr>
        <p:blipFill>
          <a:blip r:embed="rId2"/>
          <a:stretch>
            <a:fillRect/>
          </a:stretch>
        </p:blipFill>
        <p:spPr>
          <a:xfrm>
            <a:off x="-14288" y="5010584"/>
            <a:ext cx="12206288" cy="747503"/>
          </a:xfrm>
          <a:prstGeom prst="rect">
            <a:avLst/>
          </a:prstGeom>
        </p:spPr>
      </p:pic>
      <p:pic>
        <p:nvPicPr>
          <p:cNvPr id="7" name="Picture 6">
            <a:extLst>
              <a:ext uri="{FF2B5EF4-FFF2-40B4-BE49-F238E27FC236}">
                <a16:creationId xmlns:a16="http://schemas.microsoft.com/office/drawing/2014/main" id="{2397119F-DA19-4B80-8FDD-D2DCB73458C2}"/>
              </a:ext>
            </a:extLst>
          </p:cNvPr>
          <p:cNvPicPr>
            <a:picLocks noChangeAspect="1"/>
          </p:cNvPicPr>
          <p:nvPr/>
        </p:nvPicPr>
        <p:blipFill>
          <a:blip r:embed="rId3"/>
          <a:stretch>
            <a:fillRect/>
          </a:stretch>
        </p:blipFill>
        <p:spPr>
          <a:xfrm>
            <a:off x="3230880" y="2895389"/>
            <a:ext cx="5791200" cy="1924050"/>
          </a:xfrm>
          <a:prstGeom prst="rect">
            <a:avLst/>
          </a:prstGeom>
        </p:spPr>
      </p:pic>
      <p:pic>
        <p:nvPicPr>
          <p:cNvPr id="8" name="Picture 7">
            <a:extLst>
              <a:ext uri="{FF2B5EF4-FFF2-40B4-BE49-F238E27FC236}">
                <a16:creationId xmlns:a16="http://schemas.microsoft.com/office/drawing/2014/main" id="{10D898DF-7A1D-400B-9C9E-9C9EB519FC83}"/>
              </a:ext>
            </a:extLst>
          </p:cNvPr>
          <p:cNvPicPr>
            <a:picLocks noChangeAspect="1"/>
          </p:cNvPicPr>
          <p:nvPr/>
        </p:nvPicPr>
        <p:blipFill>
          <a:blip r:embed="rId4"/>
          <a:stretch>
            <a:fillRect/>
          </a:stretch>
        </p:blipFill>
        <p:spPr>
          <a:xfrm>
            <a:off x="0" y="5905840"/>
            <a:ext cx="12192000" cy="362800"/>
          </a:xfrm>
          <a:prstGeom prst="rect">
            <a:avLst/>
          </a:prstGeom>
        </p:spPr>
      </p:pic>
    </p:spTree>
    <p:extLst>
      <p:ext uri="{BB962C8B-B14F-4D97-AF65-F5344CB8AC3E}">
        <p14:creationId xmlns:p14="http://schemas.microsoft.com/office/powerpoint/2010/main" val="36293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6F7-E760-44BE-9EB9-57FB133CE4F3}"/>
              </a:ext>
            </a:extLst>
          </p:cNvPr>
          <p:cNvSpPr>
            <a:spLocks noGrp="1"/>
          </p:cNvSpPr>
          <p:nvPr>
            <p:ph type="title"/>
          </p:nvPr>
        </p:nvSpPr>
        <p:spPr/>
        <p:txBody>
          <a:bodyPr/>
          <a:lstStyle/>
          <a:p>
            <a:r>
              <a:rPr lang="en-GB" dirty="0"/>
              <a:t>Issues with timings</a:t>
            </a:r>
          </a:p>
        </p:txBody>
      </p:sp>
      <p:sp>
        <p:nvSpPr>
          <p:cNvPr id="3" name="Content Placeholder 2">
            <a:extLst>
              <a:ext uri="{FF2B5EF4-FFF2-40B4-BE49-F238E27FC236}">
                <a16:creationId xmlns:a16="http://schemas.microsoft.com/office/drawing/2014/main" id="{D0E45C26-399A-4255-A033-6E4F38509BB7}"/>
              </a:ext>
            </a:extLst>
          </p:cNvPr>
          <p:cNvSpPr>
            <a:spLocks noGrp="1"/>
          </p:cNvSpPr>
          <p:nvPr>
            <p:ph idx="1"/>
          </p:nvPr>
        </p:nvSpPr>
        <p:spPr>
          <a:xfrm>
            <a:off x="1097280" y="1845734"/>
            <a:ext cx="10058400" cy="1962695"/>
          </a:xfrm>
        </p:spPr>
        <p:txBody>
          <a:bodyPr/>
          <a:lstStyle/>
          <a:p>
            <a:r>
              <a:rPr lang="en-GB" dirty="0"/>
              <a:t>Because the entire solution is fairly complex with many threads that likely spend a significant amount of execution suspended, it was decide to time each task independently. Reading / writing to each channel, and each thread’s work were timed.</a:t>
            </a:r>
          </a:p>
          <a:p>
            <a:r>
              <a:rPr lang="en-GB" dirty="0"/>
              <a:t>Because timing such small segments of code, the high-resolution clock often would not register any time having passed between executions, so many executions were done per timing, and this was repeated many times.</a:t>
            </a:r>
          </a:p>
        </p:txBody>
      </p:sp>
      <p:sp>
        <p:nvSpPr>
          <p:cNvPr id="4" name="Footer Placeholder 3">
            <a:extLst>
              <a:ext uri="{FF2B5EF4-FFF2-40B4-BE49-F238E27FC236}">
                <a16:creationId xmlns:a16="http://schemas.microsoft.com/office/drawing/2014/main" id="{2D044E19-9CF6-45F3-874D-5D38BDB0F2A5}"/>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8EB89C67-491E-4E45-9185-5299B9D79CCB}"/>
              </a:ext>
            </a:extLst>
          </p:cNvPr>
          <p:cNvPicPr>
            <a:picLocks noChangeAspect="1"/>
          </p:cNvPicPr>
          <p:nvPr/>
        </p:nvPicPr>
        <p:blipFill>
          <a:blip r:embed="rId2"/>
          <a:stretch>
            <a:fillRect/>
          </a:stretch>
        </p:blipFill>
        <p:spPr>
          <a:xfrm>
            <a:off x="5132897" y="3504664"/>
            <a:ext cx="6088771" cy="2774831"/>
          </a:xfrm>
          <a:prstGeom prst="rect">
            <a:avLst/>
          </a:prstGeom>
        </p:spPr>
      </p:pic>
      <p:sp>
        <p:nvSpPr>
          <p:cNvPr id="7" name="TextBox 6">
            <a:extLst>
              <a:ext uri="{FF2B5EF4-FFF2-40B4-BE49-F238E27FC236}">
                <a16:creationId xmlns:a16="http://schemas.microsoft.com/office/drawing/2014/main" id="{4DAC7B60-380E-4E1A-B765-99DB005FF42E}"/>
              </a:ext>
            </a:extLst>
          </p:cNvPr>
          <p:cNvSpPr txBox="1"/>
          <p:nvPr/>
        </p:nvSpPr>
        <p:spPr>
          <a:xfrm>
            <a:off x="1036320" y="4153416"/>
            <a:ext cx="4238291" cy="1477328"/>
          </a:xfrm>
          <a:prstGeom prst="rect">
            <a:avLst/>
          </a:prstGeom>
          <a:noFill/>
        </p:spPr>
        <p:txBody>
          <a:bodyPr wrap="square" rtlCol="0">
            <a:spAutoFit/>
          </a:bodyPr>
          <a:lstStyle/>
          <a:p>
            <a:r>
              <a:rPr lang="en-GB" dirty="0"/>
              <a:t>Outliers made histogram graphing difficult, this is a naïve attempt with evenly spaced buckets from the minimum to maximum value</a:t>
            </a:r>
          </a:p>
          <a:p>
            <a:endParaRPr lang="en-GB" dirty="0"/>
          </a:p>
        </p:txBody>
      </p:sp>
    </p:spTree>
    <p:extLst>
      <p:ext uri="{BB962C8B-B14F-4D97-AF65-F5344CB8AC3E}">
        <p14:creationId xmlns:p14="http://schemas.microsoft.com/office/powerpoint/2010/main" val="350889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9850-A9E8-43DD-B613-457CD562AE41}"/>
              </a:ext>
            </a:extLst>
          </p:cNvPr>
          <p:cNvSpPr>
            <a:spLocks noGrp="1"/>
          </p:cNvSpPr>
          <p:nvPr>
            <p:ph type="title"/>
          </p:nvPr>
        </p:nvSpPr>
        <p:spPr/>
        <p:txBody>
          <a:bodyPr/>
          <a:lstStyle/>
          <a:p>
            <a:r>
              <a:rPr lang="en-GB"/>
              <a:t>Issues with timings - Solution</a:t>
            </a:r>
            <a:endParaRPr lang="en-GB" dirty="0"/>
          </a:p>
        </p:txBody>
      </p:sp>
      <p:sp>
        <p:nvSpPr>
          <p:cNvPr id="4" name="Footer Placeholder 3">
            <a:extLst>
              <a:ext uri="{FF2B5EF4-FFF2-40B4-BE49-F238E27FC236}">
                <a16:creationId xmlns:a16="http://schemas.microsoft.com/office/drawing/2014/main" id="{BC4A9035-CA8A-405F-8CDA-1081D1F86C99}"/>
              </a:ext>
            </a:extLst>
          </p:cNvPr>
          <p:cNvSpPr>
            <a:spLocks noGrp="1"/>
          </p:cNvSpPr>
          <p:nvPr>
            <p:ph type="ftr" sz="quarter" idx="11"/>
          </p:nvPr>
        </p:nvSpPr>
        <p:spPr/>
        <p:txBody>
          <a:bodyPr/>
          <a:lstStyle/>
          <a:p>
            <a:r>
              <a:rPr lang="en-GB"/>
              <a:t>Jake Bretherton 1800231</a:t>
            </a:r>
          </a:p>
        </p:txBody>
      </p:sp>
      <p:pic>
        <p:nvPicPr>
          <p:cNvPr id="5" name="Picture 4" descr="A screenshot of a cell phone&#10;&#10;Description automatically generated">
            <a:extLst>
              <a:ext uri="{FF2B5EF4-FFF2-40B4-BE49-F238E27FC236}">
                <a16:creationId xmlns:a16="http://schemas.microsoft.com/office/drawing/2014/main" id="{752D5931-B535-439B-8559-1B4589CC2BA0}"/>
              </a:ext>
            </a:extLst>
          </p:cNvPr>
          <p:cNvPicPr>
            <a:picLocks noChangeAspect="1"/>
          </p:cNvPicPr>
          <p:nvPr/>
        </p:nvPicPr>
        <p:blipFill>
          <a:blip r:embed="rId2"/>
          <a:stretch>
            <a:fillRect/>
          </a:stretch>
        </p:blipFill>
        <p:spPr>
          <a:xfrm>
            <a:off x="559953" y="1935752"/>
            <a:ext cx="3338788" cy="196503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28049C8-E6DC-47AC-BBE3-08297E825BCA}"/>
              </a:ext>
            </a:extLst>
          </p:cNvPr>
          <p:cNvPicPr>
            <a:picLocks noChangeAspect="1"/>
          </p:cNvPicPr>
          <p:nvPr/>
        </p:nvPicPr>
        <p:blipFill>
          <a:blip r:embed="rId3"/>
          <a:stretch>
            <a:fillRect/>
          </a:stretch>
        </p:blipFill>
        <p:spPr>
          <a:xfrm>
            <a:off x="559953" y="4099183"/>
            <a:ext cx="3338788" cy="1969485"/>
          </a:xfrm>
          <a:prstGeom prst="rect">
            <a:avLst/>
          </a:prstGeom>
        </p:spPr>
      </p:pic>
      <p:sp>
        <p:nvSpPr>
          <p:cNvPr id="7" name="TextBox 6">
            <a:extLst>
              <a:ext uri="{FF2B5EF4-FFF2-40B4-BE49-F238E27FC236}">
                <a16:creationId xmlns:a16="http://schemas.microsoft.com/office/drawing/2014/main" id="{A98FFAC5-BF0D-4C85-A5B1-ACF7653D2FBE}"/>
              </a:ext>
            </a:extLst>
          </p:cNvPr>
          <p:cNvSpPr txBox="1"/>
          <p:nvPr/>
        </p:nvSpPr>
        <p:spPr>
          <a:xfrm>
            <a:off x="3898741" y="2578739"/>
            <a:ext cx="3889855" cy="646331"/>
          </a:xfrm>
          <a:prstGeom prst="rect">
            <a:avLst/>
          </a:prstGeom>
          <a:noFill/>
        </p:spPr>
        <p:txBody>
          <a:bodyPr wrap="square" rtlCol="0">
            <a:spAutoFit/>
          </a:bodyPr>
          <a:lstStyle/>
          <a:p>
            <a:r>
              <a:rPr lang="en-GB" dirty="0"/>
              <a:t>The outliers were so extreme they dwarf the rest of the data</a:t>
            </a:r>
          </a:p>
        </p:txBody>
      </p:sp>
      <p:sp>
        <p:nvSpPr>
          <p:cNvPr id="15" name="TextBox 14">
            <a:extLst>
              <a:ext uri="{FF2B5EF4-FFF2-40B4-BE49-F238E27FC236}">
                <a16:creationId xmlns:a16="http://schemas.microsoft.com/office/drawing/2014/main" id="{C2C18D32-8B5C-4E58-BBB1-0255BD5FFBE3}"/>
              </a:ext>
            </a:extLst>
          </p:cNvPr>
          <p:cNvSpPr txBox="1"/>
          <p:nvPr/>
        </p:nvSpPr>
        <p:spPr>
          <a:xfrm>
            <a:off x="3898741" y="4099183"/>
            <a:ext cx="3889855" cy="2031325"/>
          </a:xfrm>
          <a:prstGeom prst="rect">
            <a:avLst/>
          </a:prstGeom>
          <a:noFill/>
        </p:spPr>
        <p:txBody>
          <a:bodyPr wrap="square" rtlCol="0">
            <a:spAutoFit/>
          </a:bodyPr>
          <a:lstStyle/>
          <a:p>
            <a:r>
              <a:rPr lang="en-GB" dirty="0"/>
              <a:t>Box and whisker plots were used to visualise the data excluding these outliers.</a:t>
            </a:r>
          </a:p>
          <a:p>
            <a:r>
              <a:rPr lang="en-GB" dirty="0"/>
              <a:t>The Minimum (Q1–1.5*IQR) and Maximum (Q3+1.5*IQR) were then used for the histogram extremes, and outliers all grouped in ‘more’ </a:t>
            </a:r>
          </a:p>
        </p:txBody>
      </p:sp>
      <p:pic>
        <p:nvPicPr>
          <p:cNvPr id="9" name="Picture 8" descr="A screenshot of a cell phone&#10;&#10;Description automatically generated">
            <a:extLst>
              <a:ext uri="{FF2B5EF4-FFF2-40B4-BE49-F238E27FC236}">
                <a16:creationId xmlns:a16="http://schemas.microsoft.com/office/drawing/2014/main" id="{581E705C-10ED-4097-BBA3-9F3EF292A83F}"/>
              </a:ext>
            </a:extLst>
          </p:cNvPr>
          <p:cNvPicPr>
            <a:picLocks noChangeAspect="1"/>
          </p:cNvPicPr>
          <p:nvPr/>
        </p:nvPicPr>
        <p:blipFill>
          <a:blip r:embed="rId4"/>
          <a:stretch>
            <a:fillRect/>
          </a:stretch>
        </p:blipFill>
        <p:spPr>
          <a:xfrm>
            <a:off x="7505791" y="2611473"/>
            <a:ext cx="4324675" cy="2792102"/>
          </a:xfrm>
          <a:prstGeom prst="rect">
            <a:avLst/>
          </a:prstGeom>
        </p:spPr>
      </p:pic>
      <p:sp>
        <p:nvSpPr>
          <p:cNvPr id="47" name="TextBox 46">
            <a:extLst>
              <a:ext uri="{FF2B5EF4-FFF2-40B4-BE49-F238E27FC236}">
                <a16:creationId xmlns:a16="http://schemas.microsoft.com/office/drawing/2014/main" id="{DAA3B870-2F72-4ABC-9A55-EAA1E383080B}"/>
              </a:ext>
            </a:extLst>
          </p:cNvPr>
          <p:cNvSpPr txBox="1"/>
          <p:nvPr/>
        </p:nvSpPr>
        <p:spPr>
          <a:xfrm>
            <a:off x="7976017" y="5582375"/>
            <a:ext cx="3384222" cy="369332"/>
          </a:xfrm>
          <a:prstGeom prst="rect">
            <a:avLst/>
          </a:prstGeom>
          <a:noFill/>
        </p:spPr>
        <p:txBody>
          <a:bodyPr wrap="square" rtlCol="0">
            <a:spAutoFit/>
          </a:bodyPr>
          <a:lstStyle/>
          <a:p>
            <a:pPr algn="ctr"/>
            <a:r>
              <a:rPr lang="en-GB" dirty="0"/>
              <a:t>Median Time: 118 Nanoseconds</a:t>
            </a:r>
          </a:p>
        </p:txBody>
      </p:sp>
    </p:spTree>
    <p:extLst>
      <p:ext uri="{BB962C8B-B14F-4D97-AF65-F5344CB8AC3E}">
        <p14:creationId xmlns:p14="http://schemas.microsoft.com/office/powerpoint/2010/main" val="2602863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last character</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4207357-C34B-4681-91E4-E06C33B46053}"/>
              </a:ext>
            </a:extLst>
          </p:cNvPr>
          <p:cNvPicPr>
            <a:picLocks noChangeAspect="1"/>
          </p:cNvPicPr>
          <p:nvPr/>
        </p:nvPicPr>
        <p:blipFill>
          <a:blip r:embed="rId2"/>
          <a:stretch>
            <a:fillRect/>
          </a:stretch>
        </p:blipFill>
        <p:spPr>
          <a:xfrm>
            <a:off x="436770" y="2673622"/>
            <a:ext cx="4578493" cy="2749534"/>
          </a:xfrm>
          <a:prstGeom prst="rect">
            <a:avLst/>
          </a:prstGeom>
        </p:spPr>
      </p:pic>
      <p:pic>
        <p:nvPicPr>
          <p:cNvPr id="7" name="Picture 6">
            <a:extLst>
              <a:ext uri="{FF2B5EF4-FFF2-40B4-BE49-F238E27FC236}">
                <a16:creationId xmlns:a16="http://schemas.microsoft.com/office/drawing/2014/main" id="{898C4D1D-5590-4CAF-BC9B-CC788FEA6D37}"/>
              </a:ext>
            </a:extLst>
          </p:cNvPr>
          <p:cNvPicPr>
            <a:picLocks noChangeAspect="1"/>
          </p:cNvPicPr>
          <p:nvPr/>
        </p:nvPicPr>
        <p:blipFill>
          <a:blip r:embed="rId3"/>
          <a:stretch>
            <a:fillRect/>
          </a:stretch>
        </p:blipFill>
        <p:spPr>
          <a:xfrm>
            <a:off x="5180089" y="2673622"/>
            <a:ext cx="6657800" cy="2749534"/>
          </a:xfrm>
          <a:prstGeom prst="rect">
            <a:avLst/>
          </a:prstGeom>
        </p:spPr>
      </p:pic>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last character generation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2.62 Nanoseconds</a:t>
            </a:r>
          </a:p>
        </p:txBody>
      </p:sp>
    </p:spTree>
    <p:extLst>
      <p:ext uri="{BB962C8B-B14F-4D97-AF65-F5344CB8AC3E}">
        <p14:creationId xmlns:p14="http://schemas.microsoft.com/office/powerpoint/2010/main" val="196010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password root</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password root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81.3  Nanoseconds</a:t>
            </a:r>
          </a:p>
        </p:txBody>
      </p:sp>
      <p:pic>
        <p:nvPicPr>
          <p:cNvPr id="3" name="Picture 2">
            <a:extLst>
              <a:ext uri="{FF2B5EF4-FFF2-40B4-BE49-F238E27FC236}">
                <a16:creationId xmlns:a16="http://schemas.microsoft.com/office/drawing/2014/main" id="{E0F8AE35-116E-4EAA-9780-FA0D1CE66F97}"/>
              </a:ext>
            </a:extLst>
          </p:cNvPr>
          <p:cNvPicPr>
            <a:picLocks noChangeAspect="1"/>
          </p:cNvPicPr>
          <p:nvPr/>
        </p:nvPicPr>
        <p:blipFill>
          <a:blip r:embed="rId2"/>
          <a:stretch>
            <a:fillRect/>
          </a:stretch>
        </p:blipFill>
        <p:spPr>
          <a:xfrm>
            <a:off x="434304" y="2673621"/>
            <a:ext cx="4572396" cy="2749534"/>
          </a:xfrm>
          <a:prstGeom prst="rect">
            <a:avLst/>
          </a:prstGeom>
        </p:spPr>
      </p:pic>
      <p:pic>
        <p:nvPicPr>
          <p:cNvPr id="11" name="Picture 10">
            <a:extLst>
              <a:ext uri="{FF2B5EF4-FFF2-40B4-BE49-F238E27FC236}">
                <a16:creationId xmlns:a16="http://schemas.microsoft.com/office/drawing/2014/main" id="{14F27F63-0191-48E7-9369-EB7389DD3AF4}"/>
              </a:ext>
            </a:extLst>
          </p:cNvPr>
          <p:cNvPicPr>
            <a:picLocks noChangeAspect="1"/>
          </p:cNvPicPr>
          <p:nvPr/>
        </p:nvPicPr>
        <p:blipFill>
          <a:blip r:embed="rId3"/>
          <a:stretch>
            <a:fillRect/>
          </a:stretch>
        </p:blipFill>
        <p:spPr>
          <a:xfrm>
            <a:off x="5136326" y="2669212"/>
            <a:ext cx="6747371" cy="2749533"/>
          </a:xfrm>
          <a:prstGeom prst="rect">
            <a:avLst/>
          </a:prstGeom>
        </p:spPr>
      </p:pic>
    </p:spTree>
    <p:extLst>
      <p:ext uri="{BB962C8B-B14F-4D97-AF65-F5344CB8AC3E}">
        <p14:creationId xmlns:p14="http://schemas.microsoft.com/office/powerpoint/2010/main" val="1258088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password</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password hashing only (no channel read/writing)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8.94 Nanoseconds</a:t>
            </a:r>
          </a:p>
        </p:txBody>
      </p:sp>
      <p:pic>
        <p:nvPicPr>
          <p:cNvPr id="5" name="Picture 4">
            <a:extLst>
              <a:ext uri="{FF2B5EF4-FFF2-40B4-BE49-F238E27FC236}">
                <a16:creationId xmlns:a16="http://schemas.microsoft.com/office/drawing/2014/main" id="{65E5515F-289D-4A00-9407-BACEBD6582D8}"/>
              </a:ext>
            </a:extLst>
          </p:cNvPr>
          <p:cNvPicPr>
            <a:picLocks noChangeAspect="1"/>
          </p:cNvPicPr>
          <p:nvPr/>
        </p:nvPicPr>
        <p:blipFill>
          <a:blip r:embed="rId2"/>
          <a:stretch>
            <a:fillRect/>
          </a:stretch>
        </p:blipFill>
        <p:spPr>
          <a:xfrm>
            <a:off x="661249" y="2723630"/>
            <a:ext cx="4572396" cy="2743438"/>
          </a:xfrm>
          <a:prstGeom prst="rect">
            <a:avLst/>
          </a:prstGeom>
        </p:spPr>
      </p:pic>
      <p:pic>
        <p:nvPicPr>
          <p:cNvPr id="12" name="Picture 11">
            <a:extLst>
              <a:ext uri="{FF2B5EF4-FFF2-40B4-BE49-F238E27FC236}">
                <a16:creationId xmlns:a16="http://schemas.microsoft.com/office/drawing/2014/main" id="{21367328-63DC-48BA-A941-D3B2F2F8CA13}"/>
              </a:ext>
            </a:extLst>
          </p:cNvPr>
          <p:cNvPicPr>
            <a:picLocks noChangeAspect="1"/>
          </p:cNvPicPr>
          <p:nvPr/>
        </p:nvPicPr>
        <p:blipFill>
          <a:blip r:embed="rId3"/>
          <a:stretch>
            <a:fillRect/>
          </a:stretch>
        </p:blipFill>
        <p:spPr>
          <a:xfrm>
            <a:off x="5558269" y="2869947"/>
            <a:ext cx="5901439" cy="2450804"/>
          </a:xfrm>
          <a:prstGeom prst="rect">
            <a:avLst/>
          </a:prstGeom>
        </p:spPr>
      </p:pic>
    </p:spTree>
    <p:extLst>
      <p:ext uri="{BB962C8B-B14F-4D97-AF65-F5344CB8AC3E}">
        <p14:creationId xmlns:p14="http://schemas.microsoft.com/office/powerpoint/2010/main" val="10970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comparison</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hash comparison work only (no channel reading)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18.44 Nanoseconds</a:t>
            </a:r>
          </a:p>
        </p:txBody>
      </p:sp>
      <p:pic>
        <p:nvPicPr>
          <p:cNvPr id="7" name="Picture 6">
            <a:extLst>
              <a:ext uri="{FF2B5EF4-FFF2-40B4-BE49-F238E27FC236}">
                <a16:creationId xmlns:a16="http://schemas.microsoft.com/office/drawing/2014/main" id="{DFF8DC80-74A5-4DC0-B5F5-0E9157462597}"/>
              </a:ext>
            </a:extLst>
          </p:cNvPr>
          <p:cNvPicPr>
            <a:picLocks noChangeAspect="1"/>
          </p:cNvPicPr>
          <p:nvPr/>
        </p:nvPicPr>
        <p:blipFill>
          <a:blip r:embed="rId2"/>
          <a:stretch>
            <a:fillRect/>
          </a:stretch>
        </p:blipFill>
        <p:spPr>
          <a:xfrm>
            <a:off x="5390614" y="2841571"/>
            <a:ext cx="6236749" cy="2469094"/>
          </a:xfrm>
          <a:prstGeom prst="rect">
            <a:avLst/>
          </a:prstGeom>
        </p:spPr>
      </p:pic>
      <p:pic>
        <p:nvPicPr>
          <p:cNvPr id="10" name="Picture 9">
            <a:extLst>
              <a:ext uri="{FF2B5EF4-FFF2-40B4-BE49-F238E27FC236}">
                <a16:creationId xmlns:a16="http://schemas.microsoft.com/office/drawing/2014/main" id="{03F8F5DC-72D9-4302-956E-F8421BECC1BB}"/>
              </a:ext>
            </a:extLst>
          </p:cNvPr>
          <p:cNvPicPr>
            <a:picLocks noChangeAspect="1"/>
          </p:cNvPicPr>
          <p:nvPr/>
        </p:nvPicPr>
        <p:blipFill>
          <a:blip r:embed="rId3"/>
          <a:stretch>
            <a:fillRect/>
          </a:stretch>
        </p:blipFill>
        <p:spPr>
          <a:xfrm>
            <a:off x="609402" y="2704399"/>
            <a:ext cx="4572396" cy="2743438"/>
          </a:xfrm>
          <a:prstGeom prst="rect">
            <a:avLst/>
          </a:prstGeom>
        </p:spPr>
      </p:pic>
    </p:spTree>
    <p:extLst>
      <p:ext uri="{BB962C8B-B14F-4D97-AF65-F5344CB8AC3E}">
        <p14:creationId xmlns:p14="http://schemas.microsoft.com/office/powerpoint/2010/main" val="23459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70.56 Nanoseconds</a:t>
            </a:r>
          </a:p>
        </p:txBody>
      </p:sp>
      <p:pic>
        <p:nvPicPr>
          <p:cNvPr id="3" name="Picture 2">
            <a:extLst>
              <a:ext uri="{FF2B5EF4-FFF2-40B4-BE49-F238E27FC236}">
                <a16:creationId xmlns:a16="http://schemas.microsoft.com/office/drawing/2014/main" id="{D91A2519-596C-4A68-BF5C-CF4CF2A26DBB}"/>
              </a:ext>
            </a:extLst>
          </p:cNvPr>
          <p:cNvPicPr>
            <a:picLocks noChangeAspect="1"/>
          </p:cNvPicPr>
          <p:nvPr/>
        </p:nvPicPr>
        <p:blipFill>
          <a:blip r:embed="rId2"/>
          <a:stretch>
            <a:fillRect/>
          </a:stretch>
        </p:blipFill>
        <p:spPr>
          <a:xfrm>
            <a:off x="6399497" y="2915671"/>
            <a:ext cx="4413887" cy="2359356"/>
          </a:xfrm>
          <a:prstGeom prst="rect">
            <a:avLst/>
          </a:prstGeom>
        </p:spPr>
      </p:pic>
      <p:pic>
        <p:nvPicPr>
          <p:cNvPr id="5" name="Picture 4">
            <a:extLst>
              <a:ext uri="{FF2B5EF4-FFF2-40B4-BE49-F238E27FC236}">
                <a16:creationId xmlns:a16="http://schemas.microsoft.com/office/drawing/2014/main" id="{EAFA220F-D5E5-4E6E-B7F8-6E32BE6A25C8}"/>
              </a:ext>
            </a:extLst>
          </p:cNvPr>
          <p:cNvPicPr>
            <a:picLocks noChangeAspect="1"/>
          </p:cNvPicPr>
          <p:nvPr/>
        </p:nvPicPr>
        <p:blipFill>
          <a:blip r:embed="rId3"/>
          <a:stretch>
            <a:fillRect/>
          </a:stretch>
        </p:blipFill>
        <p:spPr>
          <a:xfrm>
            <a:off x="1097280" y="2720582"/>
            <a:ext cx="4578493" cy="2749534"/>
          </a:xfrm>
          <a:prstGeom prst="rect">
            <a:avLst/>
          </a:prstGeom>
        </p:spPr>
      </p:pic>
    </p:spTree>
    <p:extLst>
      <p:ext uri="{BB962C8B-B14F-4D97-AF65-F5344CB8AC3E}">
        <p14:creationId xmlns:p14="http://schemas.microsoft.com/office/powerpoint/2010/main" val="12191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writing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writing a string to a channel</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05873"/>
            <a:ext cx="3384222" cy="646331"/>
          </a:xfrm>
          <a:prstGeom prst="rect">
            <a:avLst/>
          </a:prstGeom>
          <a:noFill/>
        </p:spPr>
        <p:txBody>
          <a:bodyPr wrap="square" rtlCol="0">
            <a:spAutoFit/>
          </a:bodyPr>
          <a:lstStyle/>
          <a:p>
            <a:pPr algn="ctr"/>
            <a:r>
              <a:rPr lang="en-GB" dirty="0"/>
              <a:t>Median Time: 106.98 Nanoseconds</a:t>
            </a:r>
          </a:p>
        </p:txBody>
      </p:sp>
      <p:pic>
        <p:nvPicPr>
          <p:cNvPr id="3" name="Picture 2">
            <a:extLst>
              <a:ext uri="{FF2B5EF4-FFF2-40B4-BE49-F238E27FC236}">
                <a16:creationId xmlns:a16="http://schemas.microsoft.com/office/drawing/2014/main" id="{661BDBE1-CD91-45F8-BE38-8391D6339D9E}"/>
              </a:ext>
            </a:extLst>
          </p:cNvPr>
          <p:cNvPicPr>
            <a:picLocks noChangeAspect="1"/>
          </p:cNvPicPr>
          <p:nvPr/>
        </p:nvPicPr>
        <p:blipFill>
          <a:blip r:embed="rId2"/>
          <a:stretch>
            <a:fillRect/>
          </a:stretch>
        </p:blipFill>
        <p:spPr>
          <a:xfrm>
            <a:off x="5836231" y="2924815"/>
            <a:ext cx="5413717" cy="2341067"/>
          </a:xfrm>
          <a:prstGeom prst="rect">
            <a:avLst/>
          </a:prstGeom>
        </p:spPr>
      </p:pic>
      <p:pic>
        <p:nvPicPr>
          <p:cNvPr id="5" name="Picture 4">
            <a:extLst>
              <a:ext uri="{FF2B5EF4-FFF2-40B4-BE49-F238E27FC236}">
                <a16:creationId xmlns:a16="http://schemas.microsoft.com/office/drawing/2014/main" id="{A3A836F3-A593-443F-AD0D-F48689130114}"/>
              </a:ext>
            </a:extLst>
          </p:cNvPr>
          <p:cNvPicPr>
            <a:picLocks noChangeAspect="1"/>
          </p:cNvPicPr>
          <p:nvPr/>
        </p:nvPicPr>
        <p:blipFill>
          <a:blip r:embed="rId3"/>
          <a:stretch>
            <a:fillRect/>
          </a:stretch>
        </p:blipFill>
        <p:spPr>
          <a:xfrm>
            <a:off x="846112" y="2723630"/>
            <a:ext cx="4572396" cy="2743438"/>
          </a:xfrm>
          <a:prstGeom prst="rect">
            <a:avLst/>
          </a:prstGeom>
        </p:spPr>
      </p:pic>
    </p:spTree>
    <p:extLst>
      <p:ext uri="{BB962C8B-B14F-4D97-AF65-F5344CB8AC3E}">
        <p14:creationId xmlns:p14="http://schemas.microsoft.com/office/powerpoint/2010/main" val="1504007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a:t>
            </a:r>
            <a:r>
              <a:rPr lang="en-GB" dirty="0" err="1"/>
              <a:t>hashpair</a:t>
            </a:r>
            <a:endParaRPr lang="en-GB" dirty="0"/>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and hash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73.56 Nanoseconds</a:t>
            </a:r>
          </a:p>
        </p:txBody>
      </p:sp>
      <p:pic>
        <p:nvPicPr>
          <p:cNvPr id="3" name="Picture 2">
            <a:extLst>
              <a:ext uri="{FF2B5EF4-FFF2-40B4-BE49-F238E27FC236}">
                <a16:creationId xmlns:a16="http://schemas.microsoft.com/office/drawing/2014/main" id="{DAFC9B4B-C1BC-4C64-AD51-81CF4375E117}"/>
              </a:ext>
            </a:extLst>
          </p:cNvPr>
          <p:cNvPicPr>
            <a:picLocks noChangeAspect="1"/>
          </p:cNvPicPr>
          <p:nvPr/>
        </p:nvPicPr>
        <p:blipFill>
          <a:blip r:embed="rId2"/>
          <a:stretch>
            <a:fillRect/>
          </a:stretch>
        </p:blipFill>
        <p:spPr>
          <a:xfrm>
            <a:off x="940142" y="2673621"/>
            <a:ext cx="4572396" cy="2749534"/>
          </a:xfrm>
          <a:prstGeom prst="rect">
            <a:avLst/>
          </a:prstGeom>
        </p:spPr>
      </p:pic>
      <p:pic>
        <p:nvPicPr>
          <p:cNvPr id="5" name="Picture 4">
            <a:extLst>
              <a:ext uri="{FF2B5EF4-FFF2-40B4-BE49-F238E27FC236}">
                <a16:creationId xmlns:a16="http://schemas.microsoft.com/office/drawing/2014/main" id="{4CBDA5B7-F4D4-45C9-BC26-9E8F3FD78923}"/>
              </a:ext>
            </a:extLst>
          </p:cNvPr>
          <p:cNvPicPr>
            <a:picLocks noChangeAspect="1"/>
          </p:cNvPicPr>
          <p:nvPr/>
        </p:nvPicPr>
        <p:blipFill>
          <a:blip r:embed="rId3"/>
          <a:stretch>
            <a:fillRect/>
          </a:stretch>
        </p:blipFill>
        <p:spPr>
          <a:xfrm>
            <a:off x="6209800" y="2859565"/>
            <a:ext cx="4791871" cy="2377646"/>
          </a:xfrm>
          <a:prstGeom prst="rect">
            <a:avLst/>
          </a:prstGeom>
        </p:spPr>
      </p:pic>
    </p:spTree>
    <p:extLst>
      <p:ext uri="{BB962C8B-B14F-4D97-AF65-F5344CB8AC3E}">
        <p14:creationId xmlns:p14="http://schemas.microsoft.com/office/powerpoint/2010/main" val="334961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80F8-6E11-4F90-9D2E-6CC1167E197D}"/>
              </a:ext>
            </a:extLst>
          </p:cNvPr>
          <p:cNvSpPr>
            <a:spLocks noGrp="1"/>
          </p:cNvSpPr>
          <p:nvPr>
            <p:ph type="title"/>
          </p:nvPr>
        </p:nvSpPr>
        <p:spPr/>
        <p:txBody>
          <a:bodyPr/>
          <a:lstStyle/>
          <a:p>
            <a:r>
              <a:rPr lang="en-GB" dirty="0"/>
              <a:t>Simplifications</a:t>
            </a:r>
          </a:p>
        </p:txBody>
      </p:sp>
      <p:sp>
        <p:nvSpPr>
          <p:cNvPr id="3" name="Content Placeholder 2">
            <a:extLst>
              <a:ext uri="{FF2B5EF4-FFF2-40B4-BE49-F238E27FC236}">
                <a16:creationId xmlns:a16="http://schemas.microsoft.com/office/drawing/2014/main" id="{75FC34C7-CD58-45C2-BA95-A9987F5D255D}"/>
              </a:ext>
            </a:extLst>
          </p:cNvPr>
          <p:cNvSpPr>
            <a:spLocks noGrp="1"/>
          </p:cNvSpPr>
          <p:nvPr>
            <p:ph idx="1"/>
          </p:nvPr>
        </p:nvSpPr>
        <p:spPr/>
        <p:txBody>
          <a:bodyPr>
            <a:normAutofit/>
          </a:bodyPr>
          <a:lstStyle/>
          <a:p>
            <a:r>
              <a:rPr lang="en-GB" sz="2800" dirty="0"/>
              <a:t>This is a toy model:</a:t>
            </a:r>
          </a:p>
          <a:p>
            <a:pPr lvl="1"/>
            <a:r>
              <a:rPr lang="en-GB" sz="2400" dirty="0"/>
              <a:t>The hashes will not be salted</a:t>
            </a:r>
            <a:endParaRPr lang="en-GB" sz="2000" dirty="0"/>
          </a:p>
          <a:p>
            <a:pPr lvl="1"/>
            <a:r>
              <a:rPr lang="en-GB" sz="2400" dirty="0"/>
              <a:t>The hash algorithm used will not be cryptographically secure</a:t>
            </a:r>
          </a:p>
          <a:p>
            <a:pPr lvl="2"/>
            <a:r>
              <a:rPr lang="en-GB" sz="2000" dirty="0"/>
              <a:t>It the principle is the same but the program will run significantly faster</a:t>
            </a:r>
          </a:p>
          <a:p>
            <a:pPr lvl="2"/>
            <a:r>
              <a:rPr lang="en-GB" sz="2000" dirty="0"/>
              <a:t>C++ has a built in hash function for dictionary keys</a:t>
            </a:r>
          </a:p>
          <a:p>
            <a:pPr lvl="2"/>
            <a:r>
              <a:rPr lang="en-GB" sz="2000" dirty="0"/>
              <a:t>Ethically, this will not be usable on actual leaks</a:t>
            </a:r>
          </a:p>
        </p:txBody>
      </p:sp>
      <p:sp>
        <p:nvSpPr>
          <p:cNvPr id="4" name="Footer Placeholder 3">
            <a:extLst>
              <a:ext uri="{FF2B5EF4-FFF2-40B4-BE49-F238E27FC236}">
                <a16:creationId xmlns:a16="http://schemas.microsoft.com/office/drawing/2014/main" id="{5A242D9F-DE36-41F2-90E3-7886A45A90EA}"/>
              </a:ext>
            </a:extLst>
          </p:cNvPr>
          <p:cNvSpPr>
            <a:spLocks noGrp="1"/>
          </p:cNvSpPr>
          <p:nvPr>
            <p:ph type="ftr" sz="quarter" idx="11"/>
          </p:nvPr>
        </p:nvSpPr>
        <p:spPr/>
        <p:txBody>
          <a:bodyPr/>
          <a:lstStyle/>
          <a:p>
            <a:r>
              <a:rPr lang="en-GB"/>
              <a:t>Jake Bretherton 1800231</a:t>
            </a:r>
          </a:p>
        </p:txBody>
      </p:sp>
      <p:pic>
        <p:nvPicPr>
          <p:cNvPr id="6" name="Audio 5">
            <a:hlinkClick r:id="" action="ppaction://media"/>
            <a:extLst>
              <a:ext uri="{FF2B5EF4-FFF2-40B4-BE49-F238E27FC236}">
                <a16:creationId xmlns:a16="http://schemas.microsoft.com/office/drawing/2014/main" id="{01DCB150-FE3E-4767-BCC1-46D0B2A5D1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6765065"/>
      </p:ext>
    </p:extLst>
  </p:cSld>
  <p:clrMapOvr>
    <a:masterClrMapping/>
  </p:clrMapOvr>
  <mc:AlternateContent xmlns:mc="http://schemas.openxmlformats.org/markup-compatibility/2006">
    <mc:Choice xmlns:p14="http://schemas.microsoft.com/office/powerpoint/2010/main" Requires="p14">
      <p:transition spd="slow" p14:dur="2000" advTm="21622"/>
    </mc:Choice>
    <mc:Fallback>
      <p:transition spd="slow" advTm="21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5A3D-D16C-438E-B82D-48A8C1AF1FE5}"/>
              </a:ext>
            </a:extLst>
          </p:cNvPr>
          <p:cNvSpPr>
            <a:spLocks noGrp="1"/>
          </p:cNvSpPr>
          <p:nvPr>
            <p:ph type="title"/>
          </p:nvPr>
        </p:nvSpPr>
        <p:spPr/>
        <p:txBody>
          <a:bodyPr/>
          <a:lstStyle/>
          <a:p>
            <a:r>
              <a:rPr lang="en-GB" dirty="0"/>
              <a:t>Comparison</a:t>
            </a:r>
          </a:p>
        </p:txBody>
      </p:sp>
      <p:sp>
        <p:nvSpPr>
          <p:cNvPr id="4" name="Footer Placeholder 3">
            <a:extLst>
              <a:ext uri="{FF2B5EF4-FFF2-40B4-BE49-F238E27FC236}">
                <a16:creationId xmlns:a16="http://schemas.microsoft.com/office/drawing/2014/main" id="{06471625-2BD0-4723-BA48-1BD8251C151E}"/>
              </a:ext>
            </a:extLst>
          </p:cNvPr>
          <p:cNvSpPr>
            <a:spLocks noGrp="1"/>
          </p:cNvSpPr>
          <p:nvPr>
            <p:ph type="ftr" sz="quarter" idx="11"/>
          </p:nvPr>
        </p:nvSpPr>
        <p:spPr/>
        <p:txBody>
          <a:bodyPr/>
          <a:lstStyle/>
          <a:p>
            <a:r>
              <a:rPr lang="en-GB"/>
              <a:t>Jake Bretherton 1800231</a:t>
            </a:r>
          </a:p>
        </p:txBody>
      </p:sp>
      <p:sp>
        <p:nvSpPr>
          <p:cNvPr id="6" name="TextBox 5">
            <a:extLst>
              <a:ext uri="{FF2B5EF4-FFF2-40B4-BE49-F238E27FC236}">
                <a16:creationId xmlns:a16="http://schemas.microsoft.com/office/drawing/2014/main" id="{6BDED9E8-FE1A-4267-BC12-BE1994B61C41}"/>
              </a:ext>
            </a:extLst>
          </p:cNvPr>
          <p:cNvSpPr txBox="1"/>
          <p:nvPr/>
        </p:nvSpPr>
        <p:spPr>
          <a:xfrm>
            <a:off x="7634267" y="2665528"/>
            <a:ext cx="3521413" cy="2585323"/>
          </a:xfrm>
          <a:prstGeom prst="rect">
            <a:avLst/>
          </a:prstGeom>
          <a:noFill/>
        </p:spPr>
        <p:txBody>
          <a:bodyPr wrap="square" rtlCol="0">
            <a:spAutoFit/>
          </a:bodyPr>
          <a:lstStyle/>
          <a:p>
            <a:r>
              <a:rPr lang="en-GB" dirty="0"/>
              <a:t>Generation: Single character, string channel writing, 1/95</a:t>
            </a:r>
            <a:r>
              <a:rPr lang="en-GB" baseline="30000" dirty="0"/>
              <a:t>th</a:t>
            </a:r>
            <a:r>
              <a:rPr lang="en-GB" dirty="0"/>
              <a:t> of root password updating</a:t>
            </a:r>
          </a:p>
          <a:p>
            <a:endParaRPr lang="en-GB" dirty="0"/>
          </a:p>
          <a:p>
            <a:r>
              <a:rPr lang="en-GB" dirty="0"/>
              <a:t>Hashing: Hash, string channel reading, </a:t>
            </a:r>
            <a:r>
              <a:rPr lang="en-GB" dirty="0" err="1"/>
              <a:t>hashpair</a:t>
            </a:r>
            <a:r>
              <a:rPr lang="en-GB" dirty="0"/>
              <a:t> channel writing</a:t>
            </a:r>
          </a:p>
          <a:p>
            <a:endParaRPr lang="en-GB" dirty="0"/>
          </a:p>
          <a:p>
            <a:r>
              <a:rPr lang="en-GB" dirty="0"/>
              <a:t>Comparison: Hash comparison, </a:t>
            </a:r>
            <a:r>
              <a:rPr lang="en-GB" dirty="0" err="1"/>
              <a:t>haspair</a:t>
            </a:r>
            <a:r>
              <a:rPr lang="en-GB" dirty="0"/>
              <a:t> channel reading</a:t>
            </a:r>
          </a:p>
        </p:txBody>
      </p:sp>
      <p:pic>
        <p:nvPicPr>
          <p:cNvPr id="7" name="Picture 6">
            <a:extLst>
              <a:ext uri="{FF2B5EF4-FFF2-40B4-BE49-F238E27FC236}">
                <a16:creationId xmlns:a16="http://schemas.microsoft.com/office/drawing/2014/main" id="{3D26541C-1A22-451E-840B-61FA74FF4D9B}"/>
              </a:ext>
            </a:extLst>
          </p:cNvPr>
          <p:cNvPicPr>
            <a:picLocks noChangeAspect="1"/>
          </p:cNvPicPr>
          <p:nvPr/>
        </p:nvPicPr>
        <p:blipFill>
          <a:blip r:embed="rId2"/>
          <a:stretch>
            <a:fillRect/>
          </a:stretch>
        </p:blipFill>
        <p:spPr>
          <a:xfrm>
            <a:off x="1097280" y="2050902"/>
            <a:ext cx="6378176" cy="3813317"/>
          </a:xfrm>
          <a:prstGeom prst="rect">
            <a:avLst/>
          </a:prstGeom>
        </p:spPr>
      </p:pic>
    </p:spTree>
    <p:extLst>
      <p:ext uri="{BB962C8B-B14F-4D97-AF65-F5344CB8AC3E}">
        <p14:creationId xmlns:p14="http://schemas.microsoft.com/office/powerpoint/2010/main" val="1560850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0FD7-F271-4144-8A92-67D76D8CDDD7}"/>
              </a:ext>
            </a:extLst>
          </p:cNvPr>
          <p:cNvSpPr>
            <a:spLocks noGrp="1"/>
          </p:cNvSpPr>
          <p:nvPr>
            <p:ph type="title"/>
          </p:nvPr>
        </p:nvSpPr>
        <p:spPr/>
        <p:txBody>
          <a:bodyPr/>
          <a:lstStyle/>
          <a:p>
            <a:r>
              <a:rPr lang="en-GB" dirty="0"/>
              <a:t>Total comparison</a:t>
            </a:r>
          </a:p>
        </p:txBody>
      </p:sp>
      <p:sp>
        <p:nvSpPr>
          <p:cNvPr id="3" name="Content Placeholder 2">
            <a:extLst>
              <a:ext uri="{FF2B5EF4-FFF2-40B4-BE49-F238E27FC236}">
                <a16:creationId xmlns:a16="http://schemas.microsoft.com/office/drawing/2014/main" id="{084A9DE2-2D70-4DF9-986F-5321532EAD2A}"/>
              </a:ext>
            </a:extLst>
          </p:cNvPr>
          <p:cNvSpPr>
            <a:spLocks noGrp="1"/>
          </p:cNvSpPr>
          <p:nvPr>
            <p:ph idx="1"/>
          </p:nvPr>
        </p:nvSpPr>
        <p:spPr>
          <a:xfrm>
            <a:off x="7258639" y="1987136"/>
            <a:ext cx="3585955" cy="4008311"/>
          </a:xfrm>
        </p:spPr>
        <p:txBody>
          <a:bodyPr/>
          <a:lstStyle/>
          <a:p>
            <a:r>
              <a:rPr lang="en-GB" dirty="0"/>
              <a:t>Generation: 110.5ns</a:t>
            </a:r>
          </a:p>
          <a:p>
            <a:r>
              <a:rPr lang="en-GB" dirty="0"/>
              <a:t>Hashing: 197.5ns</a:t>
            </a:r>
          </a:p>
          <a:p>
            <a:r>
              <a:rPr lang="en-GB" dirty="0"/>
              <a:t>Comparison: 92ns</a:t>
            </a:r>
          </a:p>
          <a:p>
            <a:endParaRPr lang="en-GB" dirty="0"/>
          </a:p>
          <a:p>
            <a:r>
              <a:rPr lang="en-GB" dirty="0"/>
              <a:t>Hashing approximately twice as slow as generation and comparison.</a:t>
            </a:r>
          </a:p>
          <a:p>
            <a:r>
              <a:rPr lang="en-GB" dirty="0"/>
              <a:t>Therefore two threads for ever comparison and generation thread.</a:t>
            </a:r>
          </a:p>
        </p:txBody>
      </p:sp>
      <p:sp>
        <p:nvSpPr>
          <p:cNvPr id="4" name="Footer Placeholder 3">
            <a:extLst>
              <a:ext uri="{FF2B5EF4-FFF2-40B4-BE49-F238E27FC236}">
                <a16:creationId xmlns:a16="http://schemas.microsoft.com/office/drawing/2014/main" id="{F7380F0A-C3C5-4AC1-ACF9-82F09F624693}"/>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5DFED340-41CF-41DD-A372-80225BAAAEE2}"/>
              </a:ext>
            </a:extLst>
          </p:cNvPr>
          <p:cNvPicPr>
            <a:picLocks noChangeAspect="1"/>
          </p:cNvPicPr>
          <p:nvPr/>
        </p:nvPicPr>
        <p:blipFill>
          <a:blip r:embed="rId2"/>
          <a:stretch>
            <a:fillRect/>
          </a:stretch>
        </p:blipFill>
        <p:spPr>
          <a:xfrm>
            <a:off x="820123" y="2267723"/>
            <a:ext cx="5732124" cy="3445373"/>
          </a:xfrm>
          <a:prstGeom prst="rect">
            <a:avLst/>
          </a:prstGeom>
        </p:spPr>
      </p:pic>
    </p:spTree>
    <p:extLst>
      <p:ext uri="{BB962C8B-B14F-4D97-AF65-F5344CB8AC3E}">
        <p14:creationId xmlns:p14="http://schemas.microsoft.com/office/powerpoint/2010/main" val="316953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Control</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1058088724"/>
              </p:ext>
            </p:extLst>
          </p:nvPr>
        </p:nvGraphicFramePr>
        <p:xfrm>
          <a:off x="1221296" y="1913642"/>
          <a:ext cx="10058400" cy="373621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814212">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814212">
                <a:tc>
                  <a:txBody>
                    <a:bodyPr/>
                    <a:lstStyle/>
                    <a:p>
                      <a:r>
                        <a:rPr lang="en-GB" dirty="0"/>
                        <a:t>Password root increment</a:t>
                      </a:r>
                    </a:p>
                  </a:txBody>
                  <a:tcPr/>
                </a:tc>
                <a:tc>
                  <a:txBody>
                    <a:bodyPr/>
                    <a:lstStyle/>
                    <a:p>
                      <a:r>
                        <a:rPr lang="en-GB" dirty="0"/>
                        <a:t>0.8558</a:t>
                      </a:r>
                    </a:p>
                  </a:txBody>
                  <a:tcPr/>
                </a:tc>
                <a:tc>
                  <a:txBody>
                    <a:bodyPr/>
                    <a:lstStyle/>
                    <a:p>
                      <a:r>
                        <a:rPr lang="en-GB" dirty="0"/>
                        <a:t>1</a:t>
                      </a:r>
                    </a:p>
                  </a:txBody>
                  <a:tcPr/>
                </a:tc>
                <a:tc>
                  <a:txBody>
                    <a:bodyPr/>
                    <a:lstStyle/>
                    <a:p>
                      <a:r>
                        <a:rPr lang="en-GB" dirty="0"/>
                        <a:t>0.8558</a:t>
                      </a:r>
                    </a:p>
                  </a:txBody>
                  <a:tcPr/>
                </a:tc>
                <a:extLst>
                  <a:ext uri="{0D108BD9-81ED-4DB2-BD59-A6C34878D82A}">
                    <a16:rowId xmlns:a16="http://schemas.microsoft.com/office/drawing/2014/main" val="2788964318"/>
                  </a:ext>
                </a:extLst>
              </a:tr>
              <a:tr h="692614">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71727">
                <a:tc>
                  <a:txBody>
                    <a:bodyPr/>
                    <a:lstStyle/>
                    <a:p>
                      <a:r>
                        <a:rPr lang="en-GB" dirty="0"/>
                        <a:t>Hashing</a:t>
                      </a:r>
                    </a:p>
                  </a:txBody>
                  <a:tcPr/>
                </a:tc>
                <a:tc>
                  <a:txBody>
                    <a:bodyPr/>
                    <a:lstStyle/>
                    <a:p>
                      <a:r>
                        <a:rPr lang="en-GB" dirty="0"/>
                        <a:t>395</a:t>
                      </a:r>
                    </a:p>
                  </a:txBody>
                  <a:tcPr/>
                </a:tc>
                <a:tc>
                  <a:txBody>
                    <a:bodyPr/>
                    <a:lstStyle/>
                    <a:p>
                      <a:r>
                        <a:rPr lang="en-GB" dirty="0"/>
                        <a:t>1</a:t>
                      </a:r>
                    </a:p>
                  </a:txBody>
                  <a:tcPr/>
                </a:tc>
                <a:tc>
                  <a:txBody>
                    <a:bodyPr/>
                    <a:lstStyle/>
                    <a:p>
                      <a:r>
                        <a:rPr lang="en-GB" dirty="0"/>
                        <a:t>395</a:t>
                      </a:r>
                    </a:p>
                  </a:txBody>
                  <a:tcPr/>
                </a:tc>
                <a:extLst>
                  <a:ext uri="{0D108BD9-81ED-4DB2-BD59-A6C34878D82A}">
                    <a16:rowId xmlns:a16="http://schemas.microsoft.com/office/drawing/2014/main" val="3422398695"/>
                  </a:ext>
                </a:extLst>
              </a:tr>
              <a:tr h="471727">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71727">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4</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spTree>
    <p:extLst>
      <p:ext uri="{BB962C8B-B14F-4D97-AF65-F5344CB8AC3E}">
        <p14:creationId xmlns:p14="http://schemas.microsoft.com/office/powerpoint/2010/main" val="654263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Optimisation</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3401258148"/>
              </p:ext>
            </p:extLst>
          </p:nvPr>
        </p:nvGraphicFramePr>
        <p:xfrm>
          <a:off x="1221295" y="2007909"/>
          <a:ext cx="10058400" cy="3626441"/>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779873">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779873">
                <a:tc>
                  <a:txBody>
                    <a:bodyPr/>
                    <a:lstStyle/>
                    <a:p>
                      <a:r>
                        <a:rPr lang="en-GB" dirty="0"/>
                        <a:t>Password root increment</a:t>
                      </a:r>
                    </a:p>
                  </a:txBody>
                  <a:tcPr/>
                </a:tc>
                <a:tc>
                  <a:txBody>
                    <a:bodyPr/>
                    <a:lstStyle/>
                    <a:p>
                      <a:r>
                        <a:rPr lang="en-GB" dirty="0"/>
                        <a:t>0.8558</a:t>
                      </a:r>
                    </a:p>
                    <a:p>
                      <a:endParaRPr lang="en-GB" dirty="0"/>
                    </a:p>
                  </a:txBody>
                  <a:tcPr/>
                </a:tc>
                <a:tc>
                  <a:txBody>
                    <a:bodyPr/>
                    <a:lstStyle/>
                    <a:p>
                      <a:r>
                        <a:rPr lang="en-GB" dirty="0"/>
                        <a:t>1</a:t>
                      </a:r>
                    </a:p>
                  </a:txBody>
                  <a:tcPr/>
                </a:tc>
                <a:tc>
                  <a:txBody>
                    <a:bodyPr/>
                    <a:lstStyle/>
                    <a:p>
                      <a:r>
                        <a:rPr lang="en-GB" dirty="0"/>
                        <a:t>0.8558</a:t>
                      </a:r>
                    </a:p>
                    <a:p>
                      <a:endParaRPr lang="en-GB" dirty="0"/>
                    </a:p>
                  </a:txBody>
                  <a:tcPr/>
                </a:tc>
                <a:extLst>
                  <a:ext uri="{0D108BD9-81ED-4DB2-BD59-A6C34878D82A}">
                    <a16:rowId xmlns:a16="http://schemas.microsoft.com/office/drawing/2014/main" val="2788964318"/>
                  </a:ext>
                </a:extLst>
              </a:tr>
              <a:tr h="711202">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51831">
                <a:tc>
                  <a:txBody>
                    <a:bodyPr/>
                    <a:lstStyle/>
                    <a:p>
                      <a:r>
                        <a:rPr lang="en-GB" dirty="0"/>
                        <a:t>Hashing</a:t>
                      </a:r>
                    </a:p>
                  </a:txBody>
                  <a:tcPr/>
                </a:tc>
                <a:tc>
                  <a:txBody>
                    <a:bodyPr/>
                    <a:lstStyle/>
                    <a:p>
                      <a:r>
                        <a:rPr lang="en-GB" dirty="0"/>
                        <a:t>395</a:t>
                      </a:r>
                    </a:p>
                  </a:txBody>
                  <a:tcPr/>
                </a:tc>
                <a:tc>
                  <a:txBody>
                    <a:bodyPr/>
                    <a:lstStyle/>
                    <a:p>
                      <a:r>
                        <a:rPr lang="en-GB" dirty="0"/>
                        <a:t>2</a:t>
                      </a:r>
                    </a:p>
                  </a:txBody>
                  <a:tcPr>
                    <a:solidFill>
                      <a:schemeClr val="accent1">
                        <a:lumMod val="60000"/>
                        <a:lumOff val="40000"/>
                      </a:schemeClr>
                    </a:solidFill>
                  </a:tcPr>
                </a:tc>
                <a:tc>
                  <a:txBody>
                    <a:bodyPr/>
                    <a:lstStyle/>
                    <a:p>
                      <a:r>
                        <a:rPr lang="en-GB" dirty="0"/>
                        <a:t>197.5</a:t>
                      </a:r>
                    </a:p>
                  </a:txBody>
                  <a:tcPr/>
                </a:tc>
                <a:extLst>
                  <a:ext uri="{0D108BD9-81ED-4DB2-BD59-A6C34878D82A}">
                    <a16:rowId xmlns:a16="http://schemas.microsoft.com/office/drawing/2014/main" val="3422398695"/>
                  </a:ext>
                </a:extLst>
              </a:tr>
              <a:tr h="451831">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51831">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5</a:t>
                      </a:r>
                    </a:p>
                  </a:txBody>
                  <a:tcPr>
                    <a:solidFill>
                      <a:schemeClr val="accent1">
                        <a:lumMod val="60000"/>
                        <a:lumOff val="40000"/>
                      </a:schemeClr>
                    </a:solidFill>
                  </a:tcPr>
                </a:tc>
                <a:tc>
                  <a:txBody>
                    <a:bodyPr/>
                    <a:lstStyle/>
                    <a:p>
                      <a:r>
                        <a:rPr lang="en-GB" dirty="0"/>
                        <a:t>602.412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spTree>
    <p:extLst>
      <p:ext uri="{BB962C8B-B14F-4D97-AF65-F5344CB8AC3E}">
        <p14:creationId xmlns:p14="http://schemas.microsoft.com/office/powerpoint/2010/main" val="3555327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Prediction</a:t>
            </a:r>
          </a:p>
        </p:txBody>
      </p:sp>
      <p:graphicFrame>
        <p:nvGraphicFramePr>
          <p:cNvPr id="5" name="Table 5">
            <a:extLst>
              <a:ext uri="{FF2B5EF4-FFF2-40B4-BE49-F238E27FC236}">
                <a16:creationId xmlns:a16="http://schemas.microsoft.com/office/drawing/2014/main" id="{08AF816B-8AD8-4AF2-BF1D-4DAED81A7784}"/>
              </a:ext>
            </a:extLst>
          </p:cNvPr>
          <p:cNvGraphicFramePr>
            <a:graphicFrameLocks noGrp="1"/>
          </p:cNvGraphicFramePr>
          <p:nvPr>
            <p:ph idx="1"/>
            <p:extLst>
              <p:ext uri="{D42A27DB-BD31-4B8C-83A1-F6EECF244321}">
                <p14:modId xmlns:p14="http://schemas.microsoft.com/office/powerpoint/2010/main" val="748052120"/>
              </p:ext>
            </p:extLst>
          </p:nvPr>
        </p:nvGraphicFramePr>
        <p:xfrm>
          <a:off x="1097280" y="2100787"/>
          <a:ext cx="10058398" cy="733090"/>
        </p:xfrm>
        <a:graphic>
          <a:graphicData uri="http://schemas.openxmlformats.org/drawingml/2006/table">
            <a:tbl>
              <a:tblPr firstRow="1" bandRow="1">
                <a:tableStyleId>{5C22544A-7EE6-4342-B048-85BDC9FD1C3A}</a:tableStyleId>
              </a:tblPr>
              <a:tblGrid>
                <a:gridCol w="5029199">
                  <a:extLst>
                    <a:ext uri="{9D8B030D-6E8A-4147-A177-3AD203B41FA5}">
                      <a16:colId xmlns:a16="http://schemas.microsoft.com/office/drawing/2014/main" val="1527769836"/>
                    </a:ext>
                  </a:extLst>
                </a:gridCol>
                <a:gridCol w="5029199">
                  <a:extLst>
                    <a:ext uri="{9D8B030D-6E8A-4147-A177-3AD203B41FA5}">
                      <a16:colId xmlns:a16="http://schemas.microsoft.com/office/drawing/2014/main" val="2992993125"/>
                    </a:ext>
                  </a:extLst>
                </a:gridCol>
              </a:tblGrid>
              <a:tr h="366545">
                <a:tc>
                  <a:txBody>
                    <a:bodyPr/>
                    <a:lstStyle/>
                    <a:p>
                      <a:r>
                        <a:rPr lang="en-GB" dirty="0"/>
                        <a:t>Control theoretical time per guess</a:t>
                      </a:r>
                    </a:p>
                  </a:txBody>
                  <a:tcPr/>
                </a:tc>
                <a:tc>
                  <a:txBody>
                    <a:bodyPr/>
                    <a:lstStyle/>
                    <a:p>
                      <a:r>
                        <a:rPr lang="en-GB" dirty="0"/>
                        <a:t>Optimised theoretical time per guess</a:t>
                      </a:r>
                    </a:p>
                  </a:txBody>
                  <a:tcPr/>
                </a:tc>
                <a:extLst>
                  <a:ext uri="{0D108BD9-81ED-4DB2-BD59-A6C34878D82A}">
                    <a16:rowId xmlns:a16="http://schemas.microsoft.com/office/drawing/2014/main" val="1055575379"/>
                  </a:ext>
                </a:extLst>
              </a:tr>
              <a:tr h="366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799.912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602.412</a:t>
                      </a:r>
                    </a:p>
                  </a:txBody>
                  <a:tcPr/>
                </a:tc>
                <a:extLst>
                  <a:ext uri="{0D108BD9-81ED-4DB2-BD59-A6C34878D82A}">
                    <a16:rowId xmlns:a16="http://schemas.microsoft.com/office/drawing/2014/main" val="3724406229"/>
                  </a:ext>
                </a:extLst>
              </a:tr>
            </a:tbl>
          </a:graphicData>
        </a:graphic>
      </p:graphicFrame>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55EFDF-BDEE-4EB1-97B7-E55028AAA6B3}"/>
                  </a:ext>
                </a:extLst>
              </p:cNvPr>
              <p:cNvSpPr txBox="1"/>
              <p:nvPr/>
            </p:nvSpPr>
            <p:spPr>
              <a:xfrm>
                <a:off x="1066800" y="2943482"/>
                <a:ext cx="5995143" cy="526939"/>
              </a:xfrm>
              <a:prstGeom prst="rect">
                <a:avLst/>
              </a:prstGeom>
              <a:noFill/>
            </p:spPr>
            <p:txBody>
              <a:bodyPr wrap="square" rtlCol="0">
                <a:spAutoFit/>
              </a:bodyPr>
              <a:lstStyle/>
              <a:p>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m:rPr>
                            <m:nor/>
                          </m:rPr>
                          <a:rPr lang="en-GB" dirty="0"/>
                          <m:t>799.912 </m:t>
                        </m:r>
                      </m:num>
                      <m:den>
                        <m:r>
                          <m:rPr>
                            <m:nor/>
                          </m:rPr>
                          <a:rPr lang="en-GB" dirty="0"/>
                          <m:t>602.412 </m:t>
                        </m:r>
                      </m:den>
                    </m:f>
                    <m:r>
                      <a:rPr lang="en-GB" b="0" i="1" dirty="0" smtClean="0">
                        <a:latin typeface="Cambria Math" panose="02040503050406030204" pitchFamily="18" charset="0"/>
                      </a:rPr>
                      <m:t> =</m:t>
                    </m:r>
                    <m:r>
                      <m:rPr>
                        <m:nor/>
                      </m:rPr>
                      <a:rPr lang="en-GB" i="1" smtClean="0"/>
                      <m:t>3</m:t>
                    </m:r>
                    <m:r>
                      <m:rPr>
                        <m:nor/>
                      </m:rPr>
                      <a:rPr lang="en-GB" b="0" i="1" smtClean="0"/>
                      <m:t>2.8</m:t>
                    </m:r>
                    <m:r>
                      <m:rPr>
                        <m:nor/>
                      </m:rPr>
                      <a:rPr lang="en-GB" b="0" i="0" smtClean="0"/>
                      <m:t>%</m:t>
                    </m:r>
                  </m:oMath>
                </a14:m>
                <a:r>
                  <a:rPr lang="en-GB" dirty="0"/>
                  <a:t> Theoretical time improvement</a:t>
                </a:r>
              </a:p>
            </p:txBody>
          </p:sp>
        </mc:Choice>
        <mc:Fallback xmlns="">
          <p:sp>
            <p:nvSpPr>
              <p:cNvPr id="7" name="TextBox 6">
                <a:extLst>
                  <a:ext uri="{FF2B5EF4-FFF2-40B4-BE49-F238E27FC236}">
                    <a16:creationId xmlns:a16="http://schemas.microsoft.com/office/drawing/2014/main" id="{C455EFDF-BDEE-4EB1-97B7-E55028AAA6B3}"/>
                  </a:ext>
                </a:extLst>
              </p:cNvPr>
              <p:cNvSpPr txBox="1">
                <a:spLocks noRot="1" noChangeAspect="1" noMove="1" noResize="1" noEditPoints="1" noAdjustHandles="1" noChangeArrowheads="1" noChangeShapeType="1" noTextEdit="1"/>
              </p:cNvSpPr>
              <p:nvPr/>
            </p:nvSpPr>
            <p:spPr>
              <a:xfrm>
                <a:off x="1066800" y="2943482"/>
                <a:ext cx="5995143" cy="526939"/>
              </a:xfrm>
              <a:prstGeom prst="rect">
                <a:avLst/>
              </a:prstGeom>
              <a:blipFill>
                <a:blip r:embed="rId2"/>
                <a:stretch>
                  <a:fillRect b="-8140"/>
                </a:stretch>
              </a:blipFill>
            </p:spPr>
            <p:txBody>
              <a:bodyPr/>
              <a:lstStyle/>
              <a:p>
                <a:r>
                  <a:rPr lang="en-GB">
                    <a:noFill/>
                  </a:rPr>
                  <a:t> </a:t>
                </a:r>
              </a:p>
            </p:txBody>
          </p:sp>
        </mc:Fallback>
      </mc:AlternateContent>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3084902752"/>
              </p:ext>
            </p:extLst>
          </p:nvPr>
        </p:nvGraphicFramePr>
        <p:xfrm>
          <a:off x="1066799" y="3999849"/>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predictions </a:t>
                      </a:r>
                    </a:p>
                  </a:txBody>
                  <a:tcPr/>
                </a:tc>
                <a:tc>
                  <a:txBody>
                    <a:bodyPr/>
                    <a:lstStyle/>
                    <a:p>
                      <a:r>
                        <a:rPr lang="en-GB" sz="1600" dirty="0"/>
                        <a:t>Optimised time predictions</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r>
                        <a:rPr lang="en-GB" sz="1600" dirty="0"/>
                        <a:t>38.0</a:t>
                      </a:r>
                      <a:r>
                        <a:rPr lang="en-GB" sz="1600" dirty="0">
                          <a:sym typeface="Symbol" panose="05050102010706020507" pitchFamily="18" charset="2"/>
                        </a:rPr>
                        <a:t>s</a:t>
                      </a:r>
                      <a:endParaRPr lang="en-GB" sz="1600" dirty="0"/>
                    </a:p>
                  </a:txBody>
                  <a:tcPr/>
                </a:tc>
                <a:tc>
                  <a:txBody>
                    <a:bodyPr/>
                    <a:lstStyle/>
                    <a:p>
                      <a:r>
                        <a:rPr lang="en-GB" sz="1600" dirty="0"/>
                        <a:t>28.6</a:t>
                      </a:r>
                      <a:r>
                        <a:rPr lang="en-GB" sz="1600" dirty="0">
                          <a:sym typeface="Symbol" panose="05050102010706020507" pitchFamily="18" charset="2"/>
                        </a:rPr>
                        <a:t>s</a:t>
                      </a:r>
                      <a:endParaRPr lang="en-GB" sz="1600" dirty="0"/>
                    </a:p>
                  </a:txBody>
                  <a:tcPr/>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r>
                        <a:rPr lang="en-GB" sz="1600" dirty="0"/>
                        <a:t>3.61ms</a:t>
                      </a:r>
                    </a:p>
                  </a:txBody>
                  <a:tcPr/>
                </a:tc>
                <a:tc>
                  <a:txBody>
                    <a:bodyPr/>
                    <a:lstStyle/>
                    <a:p>
                      <a:r>
                        <a:rPr lang="en-GB" sz="1600" dirty="0"/>
                        <a:t>2.72ms</a:t>
                      </a:r>
                    </a:p>
                  </a:txBody>
                  <a:tcPr/>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r>
                        <a:rPr lang="en-GB" sz="1600" dirty="0"/>
                        <a:t>0.343s</a:t>
                      </a:r>
                    </a:p>
                  </a:txBody>
                  <a:tcPr/>
                </a:tc>
                <a:tc>
                  <a:txBody>
                    <a:bodyPr/>
                    <a:lstStyle/>
                    <a:p>
                      <a:r>
                        <a:rPr lang="en-GB" sz="1600" dirty="0"/>
                        <a:t>0.258s</a:t>
                      </a:r>
                    </a:p>
                  </a:txBody>
                  <a:tcPr/>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r>
                        <a:rPr lang="en-GB" sz="1600" dirty="0"/>
                        <a:t>32.6s</a:t>
                      </a:r>
                    </a:p>
                  </a:txBody>
                  <a:tcPr/>
                </a:tc>
                <a:tc>
                  <a:txBody>
                    <a:bodyPr/>
                    <a:lstStyle/>
                    <a:p>
                      <a:r>
                        <a:rPr lang="en-GB" sz="1600" dirty="0"/>
                        <a:t>24.5s</a:t>
                      </a:r>
                    </a:p>
                  </a:txBody>
                  <a:tcPr/>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r>
                        <a:rPr lang="en-GB" sz="1600" dirty="0"/>
                        <a:t>51.6min</a:t>
                      </a:r>
                    </a:p>
                  </a:txBody>
                  <a:tcPr/>
                </a:tc>
                <a:tc>
                  <a:txBody>
                    <a:bodyPr/>
                    <a:lstStyle/>
                    <a:p>
                      <a:r>
                        <a:rPr lang="en-GB" sz="1600" dirty="0"/>
                        <a:t>38.8min</a:t>
                      </a:r>
                    </a:p>
                  </a:txBody>
                  <a:tcPr/>
                </a:tc>
                <a:extLst>
                  <a:ext uri="{0D108BD9-81ED-4DB2-BD59-A6C34878D82A}">
                    <a16:rowId xmlns:a16="http://schemas.microsoft.com/office/drawing/2014/main" val="40745049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ACFAB0-3B01-4906-9738-FDB8CED4CCAF}"/>
                  </a:ext>
                </a:extLst>
              </p:cNvPr>
              <p:cNvSpPr txBox="1"/>
              <p:nvPr/>
            </p:nvSpPr>
            <p:spPr>
              <a:xfrm>
                <a:off x="1066799" y="3538605"/>
                <a:ext cx="10088879"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𝑇𝑖𝑚𝑒</m:t>
                      </m:r>
                      <m:r>
                        <a:rPr lang="en-GB" sz="1400" i="1" dirty="0">
                          <a:latin typeface="Cambria Math" panose="02040503050406030204" pitchFamily="18" charset="0"/>
                        </a:rPr>
                        <m:t> </m:t>
                      </m:r>
                      <m:r>
                        <a:rPr lang="en-GB" sz="1400" i="1" dirty="0" smtClean="0">
                          <a:latin typeface="Cambria Math" panose="02040503050406030204" pitchFamily="18" charset="0"/>
                        </a:rPr>
                        <m:t>𝑡𝑜</m:t>
                      </m:r>
                      <m:r>
                        <a:rPr lang="en-GB" sz="1400" i="1" dirty="0">
                          <a:latin typeface="Cambria Math" panose="02040503050406030204" pitchFamily="18" charset="0"/>
                        </a:rPr>
                        <m:t> </m:t>
                      </m:r>
                      <m:r>
                        <a:rPr lang="en-GB" sz="1400" i="1" dirty="0" smtClean="0">
                          <a:latin typeface="Cambria Math" panose="02040503050406030204" pitchFamily="18" charset="0"/>
                        </a:rPr>
                        <m:t>𝑐𝑟𝑎𝑐𝑘</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smtClean="0">
                          <a:latin typeface="Cambria Math" panose="02040503050406030204" pitchFamily="18" charset="0"/>
                        </a:rPr>
                        <m:t>𝑇h𝑒𝑜𝑟𝑒𝑡𝑖𝑐𝑎𝑙</m:t>
                      </m:r>
                      <m:r>
                        <a:rPr lang="en-GB" sz="1400" i="1" dirty="0" smtClean="0">
                          <a:latin typeface="Cambria Math" panose="02040503050406030204" pitchFamily="18" charset="0"/>
                        </a:rPr>
                        <m:t> </m:t>
                      </m:r>
                      <m:r>
                        <a:rPr lang="en-GB" sz="1400" i="1" dirty="0" smtClean="0">
                          <a:latin typeface="Cambria Math" panose="02040503050406030204" pitchFamily="18" charset="0"/>
                        </a:rPr>
                        <m:t>𝑡𝑖𝑚𝑒</m:t>
                      </m:r>
                      <m:r>
                        <a:rPr lang="en-GB" sz="1400" i="1" dirty="0" smtClean="0">
                          <a:latin typeface="Cambria Math" panose="02040503050406030204" pitchFamily="18" charset="0"/>
                        </a:rPr>
                        <m:t> </m:t>
                      </m:r>
                      <m:r>
                        <a:rPr lang="en-GB" sz="1400" i="1" dirty="0" smtClean="0">
                          <a:latin typeface="Cambria Math" panose="02040503050406030204" pitchFamily="18" charset="0"/>
                        </a:rPr>
                        <m:t>𝑝𝑒𝑟</m:t>
                      </m:r>
                      <m:r>
                        <a:rPr lang="en-GB" sz="1400" i="1" dirty="0" smtClean="0">
                          <a:latin typeface="Cambria Math" panose="02040503050406030204" pitchFamily="18" charset="0"/>
                        </a:rPr>
                        <m:t> </m:t>
                      </m:r>
                      <m:r>
                        <a:rPr lang="en-GB" sz="1400" i="1" dirty="0" smtClean="0">
                          <a:latin typeface="Cambria Math" panose="02040503050406030204" pitchFamily="18" charset="0"/>
                        </a:rPr>
                        <m:t>𝑔𝑢𝑒𝑠𝑠</m:t>
                      </m:r>
                      <m:r>
                        <a:rPr lang="en-GB" sz="1400" i="1" dirty="0" smtClean="0">
                          <a:latin typeface="Cambria Math" panose="02040503050406030204" pitchFamily="18" charset="0"/>
                        </a:rPr>
                        <m:t>]∗(</m:t>
                      </m:r>
                      <m:sSup>
                        <m:sSupPr>
                          <m:ctrlPr>
                            <a:rPr lang="en-GB" sz="1400" i="1" dirty="0" smtClean="0">
                              <a:latin typeface="Cambria Math" panose="02040503050406030204" pitchFamily="18" charset="0"/>
                            </a:rPr>
                          </m:ctrlPr>
                        </m:sSupPr>
                        <m:e>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err="1">
                              <a:latin typeface="Cambria Math" panose="02040503050406030204" pitchFamily="18" charset="0"/>
                            </a:rPr>
                            <m:t>𝑐h𝑎𝑟𝑎𝑐𝑡𝑒𝑟𝑠𝑒𝑡</m:t>
                          </m:r>
                          <m:r>
                            <a:rPr lang="en-GB" sz="1400" i="1" dirty="0">
                              <a:latin typeface="Cambria Math" panose="02040503050406030204" pitchFamily="18" charset="0"/>
                            </a:rPr>
                            <m:t>]</m:t>
                          </m:r>
                        </m:e>
                        <m:sup>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a:latin typeface="Cambria Math" panose="02040503050406030204" pitchFamily="18" charset="0"/>
                            </a:rPr>
                            <m:t>𝑝𝑎𝑠𝑠𝑤𝑜𝑟𝑑</m:t>
                          </m:r>
                          <m:r>
                            <a:rPr lang="en-GB" sz="1400" i="1" dirty="0">
                              <a:latin typeface="Cambria Math" panose="02040503050406030204" pitchFamily="18" charset="0"/>
                            </a:rPr>
                            <m:t>]</m:t>
                          </m:r>
                        </m:sup>
                      </m:sSup>
                      <m:r>
                        <a:rPr lang="en-GB" sz="1400" i="1" dirty="0" smtClean="0">
                          <a:latin typeface="Cambria Math" panose="02040503050406030204" pitchFamily="18" charset="0"/>
                        </a:rPr>
                        <m:t>))/2</m:t>
                      </m:r>
                    </m:oMath>
                  </m:oMathPara>
                </a14:m>
                <a:endParaRPr lang="en-GB" sz="1400" dirty="0"/>
              </a:p>
            </p:txBody>
          </p:sp>
        </mc:Choice>
        <mc:Fallback xmlns="">
          <p:sp>
            <p:nvSpPr>
              <p:cNvPr id="10" name="TextBox 9">
                <a:extLst>
                  <a:ext uri="{FF2B5EF4-FFF2-40B4-BE49-F238E27FC236}">
                    <a16:creationId xmlns:a16="http://schemas.microsoft.com/office/drawing/2014/main" id="{87ACFAB0-3B01-4906-9738-FDB8CED4CCAF}"/>
                  </a:ext>
                </a:extLst>
              </p:cNvPr>
              <p:cNvSpPr txBox="1">
                <a:spLocks noRot="1" noChangeAspect="1" noMove="1" noResize="1" noEditPoints="1" noAdjustHandles="1" noChangeArrowheads="1" noChangeShapeType="1" noTextEdit="1"/>
              </p:cNvSpPr>
              <p:nvPr/>
            </p:nvSpPr>
            <p:spPr>
              <a:xfrm>
                <a:off x="1066799" y="3538605"/>
                <a:ext cx="10088879" cy="317203"/>
              </a:xfrm>
              <a:prstGeom prst="rect">
                <a:avLst/>
              </a:prstGeom>
              <a:blipFill>
                <a:blip r:embed="rId3"/>
                <a:stretch>
                  <a:fillRect b="-7547"/>
                </a:stretch>
              </a:blipFill>
            </p:spPr>
            <p:txBody>
              <a:bodyPr/>
              <a:lstStyle/>
              <a:p>
                <a:r>
                  <a:rPr lang="en-GB">
                    <a:noFill/>
                  </a:rPr>
                  <a:t> </a:t>
                </a:r>
              </a:p>
            </p:txBody>
          </p:sp>
        </mc:Fallback>
      </mc:AlternateContent>
    </p:spTree>
    <p:extLst>
      <p:ext uri="{BB962C8B-B14F-4D97-AF65-F5344CB8AC3E}">
        <p14:creationId xmlns:p14="http://schemas.microsoft.com/office/powerpoint/2010/main" val="333648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Results</a:t>
            </a:r>
          </a:p>
        </p:txBody>
      </p:sp>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1846821090"/>
              </p:ext>
            </p:extLst>
          </p:nvPr>
        </p:nvGraphicFramePr>
        <p:xfrm>
          <a:off x="1066801" y="2133342"/>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actual </a:t>
                      </a:r>
                    </a:p>
                  </a:txBody>
                  <a:tcPr/>
                </a:tc>
                <a:tc>
                  <a:txBody>
                    <a:bodyPr/>
                    <a:lstStyle/>
                    <a:p>
                      <a:r>
                        <a:rPr lang="en-GB" sz="1600" dirty="0"/>
                        <a:t>Optimised time actual</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pPr algn="l" fontAlgn="b"/>
                      <a:r>
                        <a:rPr lang="en-GB" sz="1600" b="0" i="0" u="none" strike="noStrike" dirty="0">
                          <a:solidFill>
                            <a:srgbClr val="000000"/>
                          </a:solidFill>
                          <a:effectLst/>
                          <a:latin typeface="Calibri" panose="020F0502020204030204" pitchFamily="34" charset="0"/>
                        </a:rPr>
                        <a:t>0.006827s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0.009286s</a:t>
                      </a:r>
                    </a:p>
                  </a:txBody>
                  <a:tcPr anchor="b"/>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pPr algn="l" fontAlgn="b"/>
                      <a:r>
                        <a:rPr lang="en-GB" sz="1600" b="0" i="0" u="none" strike="noStrike" dirty="0">
                          <a:solidFill>
                            <a:srgbClr val="000000"/>
                          </a:solidFill>
                          <a:effectLst/>
                          <a:latin typeface="Calibri" panose="020F0502020204030204" pitchFamily="34" charset="0"/>
                        </a:rPr>
                        <a:t>0.011002s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0.012724s</a:t>
                      </a:r>
                    </a:p>
                  </a:txBody>
                  <a:tcPr anchor="b"/>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pPr algn="l" fontAlgn="b"/>
                      <a:r>
                        <a:rPr lang="en-GB" sz="1600" b="0" i="0" u="none" strike="noStrike" dirty="0">
                          <a:solidFill>
                            <a:srgbClr val="000000"/>
                          </a:solidFill>
                          <a:effectLst/>
                          <a:latin typeface="Calibri" panose="020F0502020204030204" pitchFamily="34" charset="0"/>
                        </a:rPr>
                        <a:t>0.373407s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0.284701s</a:t>
                      </a:r>
                    </a:p>
                  </a:txBody>
                  <a:tcPr anchor="b"/>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pPr algn="l" fontAlgn="b"/>
                      <a:r>
                        <a:rPr lang="en-GB" sz="1600" b="0" i="0" u="none" strike="noStrike" dirty="0">
                          <a:solidFill>
                            <a:srgbClr val="000000"/>
                          </a:solidFill>
                          <a:effectLst/>
                          <a:latin typeface="Calibri" panose="020F0502020204030204" pitchFamily="34" charset="0"/>
                        </a:rPr>
                        <a:t>27.983454s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25.69767s</a:t>
                      </a:r>
                    </a:p>
                  </a:txBody>
                  <a:tcPr anchor="b"/>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pPr algn="l" fontAlgn="b"/>
                      <a:r>
                        <a:rPr lang="en-GB" sz="1600" b="0" i="0" u="none" strike="noStrike" dirty="0">
                          <a:solidFill>
                            <a:srgbClr val="000000"/>
                          </a:solidFill>
                          <a:effectLst/>
                          <a:latin typeface="Calibri" panose="020F0502020204030204" pitchFamily="34" charset="0"/>
                        </a:rPr>
                        <a:t>3226.772s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2461.094s</a:t>
                      </a:r>
                    </a:p>
                  </a:txBody>
                  <a:tcPr anchor="b"/>
                </a:tc>
                <a:extLst>
                  <a:ext uri="{0D108BD9-81ED-4DB2-BD59-A6C34878D82A}">
                    <a16:rowId xmlns:a16="http://schemas.microsoft.com/office/drawing/2014/main" val="407450493"/>
                  </a:ext>
                </a:extLst>
              </a:tr>
            </a:tbl>
          </a:graphicData>
        </a:graphic>
      </p:graphicFrame>
      <p:sp>
        <p:nvSpPr>
          <p:cNvPr id="3" name="TextBox 2">
            <a:extLst>
              <a:ext uri="{FF2B5EF4-FFF2-40B4-BE49-F238E27FC236}">
                <a16:creationId xmlns:a16="http://schemas.microsoft.com/office/drawing/2014/main" id="{7A71E334-2F0A-4BF2-8454-C6CC2512D541}"/>
              </a:ext>
            </a:extLst>
          </p:cNvPr>
          <p:cNvSpPr txBox="1"/>
          <p:nvPr/>
        </p:nvSpPr>
        <p:spPr>
          <a:xfrm>
            <a:off x="1329179" y="4729042"/>
            <a:ext cx="2988297" cy="923330"/>
          </a:xfrm>
          <a:prstGeom prst="rect">
            <a:avLst/>
          </a:prstGeom>
          <a:noFill/>
        </p:spPr>
        <p:txBody>
          <a:bodyPr wrap="square" rtlCol="0">
            <a:spAutoFit/>
          </a:bodyPr>
          <a:lstStyle/>
          <a:p>
            <a:r>
              <a:rPr lang="en-GB" dirty="0"/>
              <a:t>1-3: median of 10,000 timings</a:t>
            </a:r>
          </a:p>
          <a:p>
            <a:r>
              <a:rPr lang="en-GB" dirty="0"/>
              <a:t>4: median of 100 timings</a:t>
            </a:r>
          </a:p>
          <a:p>
            <a:r>
              <a:rPr lang="en-GB" dirty="0"/>
              <a:t>5: median of 3 timings </a:t>
            </a:r>
          </a:p>
        </p:txBody>
      </p:sp>
    </p:spTree>
    <p:extLst>
      <p:ext uri="{BB962C8B-B14F-4D97-AF65-F5344CB8AC3E}">
        <p14:creationId xmlns:p14="http://schemas.microsoft.com/office/powerpoint/2010/main" val="242927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1</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are fairly erratic</a:t>
            </a:r>
          </a:p>
          <a:p>
            <a:r>
              <a:rPr lang="en-GB" dirty="0"/>
              <a:t>Control has clear advantage over optimisation</a:t>
            </a:r>
          </a:p>
          <a:p>
            <a:r>
              <a:rPr lang="en-GB" dirty="0"/>
              <a:t>Median:</a:t>
            </a:r>
          </a:p>
          <a:p>
            <a:pPr lvl="1"/>
            <a:r>
              <a:rPr lang="en-GB" dirty="0"/>
              <a:t>Control: 0.006827s</a:t>
            </a:r>
          </a:p>
          <a:p>
            <a:pPr lvl="1"/>
            <a:r>
              <a:rPr lang="en-GB" dirty="0"/>
              <a:t>Optimised: 0.009286s</a:t>
            </a:r>
          </a:p>
          <a:p>
            <a:pPr lvl="1"/>
            <a:endParaRPr lang="en-GB" dirty="0"/>
          </a:p>
          <a:p>
            <a:r>
              <a:rPr lang="en-GB" dirty="0"/>
              <a:t>Control 0.002459s (36%) faster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C9B994C2-6C61-4D6C-8E47-05BF4E957DA5}"/>
              </a:ext>
            </a:extLst>
          </p:cNvPr>
          <p:cNvPicPr>
            <a:picLocks noChangeAspect="1"/>
          </p:cNvPicPr>
          <p:nvPr/>
        </p:nvPicPr>
        <p:blipFill>
          <a:blip r:embed="rId2"/>
          <a:stretch>
            <a:fillRect/>
          </a:stretch>
        </p:blipFill>
        <p:spPr>
          <a:xfrm>
            <a:off x="383550" y="2089421"/>
            <a:ext cx="5742930" cy="3535986"/>
          </a:xfrm>
          <a:prstGeom prst="rect">
            <a:avLst/>
          </a:prstGeom>
        </p:spPr>
      </p:pic>
    </p:spTree>
    <p:extLst>
      <p:ext uri="{BB962C8B-B14F-4D97-AF65-F5344CB8AC3E}">
        <p14:creationId xmlns:p14="http://schemas.microsoft.com/office/powerpoint/2010/main" val="788891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2</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more consistent</a:t>
            </a:r>
          </a:p>
          <a:p>
            <a:r>
              <a:rPr lang="en-GB" dirty="0"/>
              <a:t>Control still faster than optimisation</a:t>
            </a:r>
          </a:p>
          <a:p>
            <a:r>
              <a:rPr lang="en-GB" dirty="0"/>
              <a:t>Median:</a:t>
            </a:r>
          </a:p>
          <a:p>
            <a:pPr lvl="1"/>
            <a:r>
              <a:rPr lang="en-GB" dirty="0"/>
              <a:t>Control: 0.011002s</a:t>
            </a:r>
          </a:p>
          <a:p>
            <a:pPr lvl="1"/>
            <a:r>
              <a:rPr lang="en-GB" dirty="0"/>
              <a:t>Optimised: 0.012724s</a:t>
            </a:r>
          </a:p>
          <a:p>
            <a:pPr lvl="1"/>
            <a:endParaRPr lang="en-GB" dirty="0"/>
          </a:p>
          <a:p>
            <a:r>
              <a:rPr lang="en-GB" dirty="0"/>
              <a:t>Control 0.001722 s (16%) faster   </a:t>
            </a:r>
          </a:p>
          <a:p>
            <a:endParaRPr lang="en-GB" dirty="0"/>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65547373-0855-4F58-9E85-77404363EDCA}"/>
              </a:ext>
            </a:extLst>
          </p:cNvPr>
          <p:cNvPicPr>
            <a:picLocks noChangeAspect="1"/>
          </p:cNvPicPr>
          <p:nvPr/>
        </p:nvPicPr>
        <p:blipFill>
          <a:blip r:embed="rId2"/>
          <a:stretch>
            <a:fillRect/>
          </a:stretch>
        </p:blipFill>
        <p:spPr>
          <a:xfrm>
            <a:off x="521299" y="2122951"/>
            <a:ext cx="5889246" cy="3468925"/>
          </a:xfrm>
          <a:prstGeom prst="rect">
            <a:avLst/>
          </a:prstGeom>
        </p:spPr>
      </p:pic>
    </p:spTree>
    <p:extLst>
      <p:ext uri="{BB962C8B-B14F-4D97-AF65-F5344CB8AC3E}">
        <p14:creationId xmlns:p14="http://schemas.microsoft.com/office/powerpoint/2010/main" val="271672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3</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very consistent</a:t>
            </a:r>
          </a:p>
          <a:p>
            <a:r>
              <a:rPr lang="en-GB" dirty="0"/>
              <a:t>Control still faster than optimisation</a:t>
            </a:r>
          </a:p>
          <a:p>
            <a:r>
              <a:rPr lang="en-GB" dirty="0"/>
              <a:t>Median:</a:t>
            </a:r>
          </a:p>
          <a:p>
            <a:pPr lvl="1"/>
            <a:r>
              <a:rPr lang="en-GB" dirty="0"/>
              <a:t>Control: 0.373407s</a:t>
            </a:r>
          </a:p>
          <a:p>
            <a:pPr lvl="1"/>
            <a:r>
              <a:rPr lang="en-GB" dirty="0"/>
              <a:t>Optimised: 0.284701s</a:t>
            </a:r>
          </a:p>
          <a:p>
            <a:pPr lvl="1"/>
            <a:endParaRPr lang="en-GB" dirty="0"/>
          </a:p>
          <a:p>
            <a:r>
              <a:rPr lang="en-GB" dirty="0"/>
              <a:t>Optimisation 0.08871s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1111791-6157-45E7-8D8E-9BDF8C31F808}"/>
              </a:ext>
            </a:extLst>
          </p:cNvPr>
          <p:cNvPicPr>
            <a:picLocks noChangeAspect="1"/>
          </p:cNvPicPr>
          <p:nvPr/>
        </p:nvPicPr>
        <p:blipFill>
          <a:blip r:embed="rId2"/>
          <a:stretch>
            <a:fillRect/>
          </a:stretch>
        </p:blipFill>
        <p:spPr>
          <a:xfrm>
            <a:off x="215464" y="2086892"/>
            <a:ext cx="6204947" cy="3541043"/>
          </a:xfrm>
          <a:prstGeom prst="rect">
            <a:avLst/>
          </a:prstGeom>
        </p:spPr>
      </p:pic>
    </p:spTree>
    <p:extLst>
      <p:ext uri="{BB962C8B-B14F-4D97-AF65-F5344CB8AC3E}">
        <p14:creationId xmlns:p14="http://schemas.microsoft.com/office/powerpoint/2010/main" val="575606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4</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normAutofit fontScale="92500" lnSpcReduction="20000"/>
          </a:bodyPr>
          <a:lstStyle/>
          <a:p>
            <a:r>
              <a:rPr lang="en-GB" dirty="0"/>
              <a:t>100 timings</a:t>
            </a:r>
          </a:p>
          <a:p>
            <a:r>
              <a:rPr lang="en-GB" dirty="0"/>
              <a:t>Far less statistically reliable but necessary due to time constrains</a:t>
            </a:r>
          </a:p>
          <a:p>
            <a:r>
              <a:rPr lang="en-GB" dirty="0"/>
              <a:t>Still fairly statistically rigorous</a:t>
            </a:r>
          </a:p>
          <a:p>
            <a:r>
              <a:rPr lang="en-GB" dirty="0"/>
              <a:t>Optimisation clearly has advantage</a:t>
            </a:r>
          </a:p>
          <a:p>
            <a:r>
              <a:rPr lang="en-GB" dirty="0"/>
              <a:t>Median:</a:t>
            </a:r>
          </a:p>
          <a:p>
            <a:pPr lvl="1"/>
            <a:r>
              <a:rPr lang="en-GB" dirty="0"/>
              <a:t>Control: 27.98345s</a:t>
            </a:r>
          </a:p>
          <a:p>
            <a:pPr lvl="1"/>
            <a:r>
              <a:rPr lang="en-GB" dirty="0"/>
              <a:t>Optimised: 25.69767s</a:t>
            </a:r>
          </a:p>
          <a:p>
            <a:pPr lvl="1"/>
            <a:endParaRPr lang="en-GB" dirty="0"/>
          </a:p>
          <a:p>
            <a:r>
              <a:rPr lang="en-GB" dirty="0"/>
              <a:t>Optimisation 2.285784s (9%) faster   </a:t>
            </a:r>
          </a:p>
          <a:p>
            <a:endParaRPr lang="en-GB" dirty="0"/>
          </a:p>
          <a:p>
            <a:r>
              <a:rPr lang="en-GB" dirty="0"/>
              <a:t>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8" name="Picture 7">
            <a:extLst>
              <a:ext uri="{FF2B5EF4-FFF2-40B4-BE49-F238E27FC236}">
                <a16:creationId xmlns:a16="http://schemas.microsoft.com/office/drawing/2014/main" id="{F6A644AD-6E88-4855-A23A-4D291998129F}"/>
              </a:ext>
            </a:extLst>
          </p:cNvPr>
          <p:cNvPicPr>
            <a:picLocks noChangeAspect="1"/>
          </p:cNvPicPr>
          <p:nvPr/>
        </p:nvPicPr>
        <p:blipFill>
          <a:blip r:embed="rId2"/>
          <a:stretch>
            <a:fillRect/>
          </a:stretch>
        </p:blipFill>
        <p:spPr>
          <a:xfrm>
            <a:off x="595026" y="2171724"/>
            <a:ext cx="5742930" cy="3371380"/>
          </a:xfrm>
          <a:prstGeom prst="rect">
            <a:avLst/>
          </a:prstGeom>
        </p:spPr>
      </p:pic>
    </p:spTree>
    <p:extLst>
      <p:ext uri="{BB962C8B-B14F-4D97-AF65-F5344CB8AC3E}">
        <p14:creationId xmlns:p14="http://schemas.microsoft.com/office/powerpoint/2010/main" val="294527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a:t>Jake Bretherton 1800231</a:t>
            </a:r>
          </a:p>
        </p:txBody>
      </p:sp>
      <p:pic>
        <p:nvPicPr>
          <p:cNvPr id="8" name="Audio 7">
            <a:hlinkClick r:id="" action="ppaction://media"/>
            <a:extLst>
              <a:ext uri="{FF2B5EF4-FFF2-40B4-BE49-F238E27FC236}">
                <a16:creationId xmlns:a16="http://schemas.microsoft.com/office/drawing/2014/main" id="{425BA354-CFF5-4070-BFCC-05BDD44665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6708036"/>
      </p:ext>
    </p:extLst>
  </p:cSld>
  <p:clrMapOvr>
    <a:masterClrMapping/>
  </p:clrMapOvr>
  <mc:AlternateContent xmlns:mc="http://schemas.openxmlformats.org/markup-compatibility/2006">
    <mc:Choice xmlns:p14="http://schemas.microsoft.com/office/powerpoint/2010/main" Requires="p14">
      <p:transition spd="slow" p14:dur="2000" advTm="11652"/>
    </mc:Choice>
    <mc:Fallback>
      <p:transition spd="slow" advTm="1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5</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3 timings</a:t>
            </a:r>
          </a:p>
          <a:p>
            <a:r>
              <a:rPr lang="en-GB" dirty="0"/>
              <a:t>Not statistically rigorous but useful as indication</a:t>
            </a:r>
          </a:p>
          <a:p>
            <a:r>
              <a:rPr lang="en-GB" dirty="0"/>
              <a:t>Optimisation clearly faster</a:t>
            </a:r>
          </a:p>
          <a:p>
            <a:r>
              <a:rPr lang="en-GB" dirty="0"/>
              <a:t>Median:</a:t>
            </a:r>
          </a:p>
          <a:p>
            <a:pPr lvl="1"/>
            <a:r>
              <a:rPr lang="en-GB" dirty="0"/>
              <a:t>Control: 3226.772s (00:53:47) </a:t>
            </a:r>
          </a:p>
          <a:p>
            <a:pPr lvl="1"/>
            <a:r>
              <a:rPr lang="en-GB" dirty="0"/>
              <a:t>Optimised: 2461.094s (00:41:01)</a:t>
            </a:r>
          </a:p>
          <a:p>
            <a:endParaRPr lang="en-GB" dirty="0"/>
          </a:p>
          <a:p>
            <a:r>
              <a:rPr lang="en-GB" dirty="0"/>
              <a:t>Optimisation 765.6775s (00:12:46)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D590CE53-DFF8-44DD-9B1B-C4BDEB41B25C}"/>
              </a:ext>
            </a:extLst>
          </p:cNvPr>
          <p:cNvPicPr>
            <a:picLocks noChangeAspect="1"/>
          </p:cNvPicPr>
          <p:nvPr/>
        </p:nvPicPr>
        <p:blipFill>
          <a:blip r:embed="rId2"/>
          <a:stretch>
            <a:fillRect/>
          </a:stretch>
        </p:blipFill>
        <p:spPr>
          <a:xfrm>
            <a:off x="644607" y="2328051"/>
            <a:ext cx="5451393" cy="3299910"/>
          </a:xfrm>
          <a:prstGeom prst="rect">
            <a:avLst/>
          </a:prstGeom>
        </p:spPr>
      </p:pic>
    </p:spTree>
    <p:extLst>
      <p:ext uri="{BB962C8B-B14F-4D97-AF65-F5344CB8AC3E}">
        <p14:creationId xmlns:p14="http://schemas.microsoft.com/office/powerpoint/2010/main" val="378690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EA4F-6407-4F63-B884-006F22937B4D}"/>
              </a:ext>
            </a:extLst>
          </p:cNvPr>
          <p:cNvSpPr>
            <a:spLocks noGrp="1"/>
          </p:cNvSpPr>
          <p:nvPr>
            <p:ph type="title"/>
          </p:nvPr>
        </p:nvSpPr>
        <p:spPr/>
        <p:txBody>
          <a:bodyPr/>
          <a:lstStyle/>
          <a:p>
            <a:r>
              <a:rPr lang="en-GB" dirty="0"/>
              <a:t>Difference from prediction</a:t>
            </a:r>
          </a:p>
        </p:txBody>
      </p:sp>
      <p:sp>
        <p:nvSpPr>
          <p:cNvPr id="4" name="Footer Placeholder 3">
            <a:extLst>
              <a:ext uri="{FF2B5EF4-FFF2-40B4-BE49-F238E27FC236}">
                <a16:creationId xmlns:a16="http://schemas.microsoft.com/office/drawing/2014/main" id="{4440E71E-5410-42C7-BDF1-CA41D159984B}"/>
              </a:ext>
            </a:extLst>
          </p:cNvPr>
          <p:cNvSpPr>
            <a:spLocks noGrp="1"/>
          </p:cNvSpPr>
          <p:nvPr>
            <p:ph type="ftr" sz="quarter" idx="11"/>
          </p:nvPr>
        </p:nvSpPr>
        <p:spPr/>
        <p:txBody>
          <a:bodyPr/>
          <a:lstStyle/>
          <a:p>
            <a:r>
              <a:rPr lang="en-GB"/>
              <a:t>Jake Bretherton 1800231</a:t>
            </a:r>
          </a:p>
        </p:txBody>
      </p:sp>
      <p:graphicFrame>
        <p:nvGraphicFramePr>
          <p:cNvPr id="5" name="Table 5">
            <a:extLst>
              <a:ext uri="{FF2B5EF4-FFF2-40B4-BE49-F238E27FC236}">
                <a16:creationId xmlns:a16="http://schemas.microsoft.com/office/drawing/2014/main" id="{717EB21A-6AFB-4D95-AA9B-E27B1C5B925A}"/>
              </a:ext>
            </a:extLst>
          </p:cNvPr>
          <p:cNvGraphicFramePr>
            <a:graphicFrameLocks noGrp="1"/>
          </p:cNvGraphicFramePr>
          <p:nvPr>
            <p:extLst>
              <p:ext uri="{D42A27DB-BD31-4B8C-83A1-F6EECF244321}">
                <p14:modId xmlns:p14="http://schemas.microsoft.com/office/powerpoint/2010/main" val="2476206746"/>
              </p:ext>
            </p:extLst>
          </p:nvPr>
        </p:nvGraphicFramePr>
        <p:xfrm>
          <a:off x="1865984" y="1778038"/>
          <a:ext cx="8460032" cy="4552456"/>
        </p:xfrm>
        <a:graphic>
          <a:graphicData uri="http://schemas.openxmlformats.org/drawingml/2006/table">
            <a:tbl>
              <a:tblPr firstRow="1" bandRow="1">
                <a:tableStyleId>{5C22544A-7EE6-4342-B048-85BDC9FD1C3A}</a:tableStyleId>
              </a:tblPr>
              <a:tblGrid>
                <a:gridCol w="2115008">
                  <a:extLst>
                    <a:ext uri="{9D8B030D-6E8A-4147-A177-3AD203B41FA5}">
                      <a16:colId xmlns:a16="http://schemas.microsoft.com/office/drawing/2014/main" val="1563350639"/>
                    </a:ext>
                  </a:extLst>
                </a:gridCol>
                <a:gridCol w="2115008">
                  <a:extLst>
                    <a:ext uri="{9D8B030D-6E8A-4147-A177-3AD203B41FA5}">
                      <a16:colId xmlns:a16="http://schemas.microsoft.com/office/drawing/2014/main" val="3821142338"/>
                    </a:ext>
                  </a:extLst>
                </a:gridCol>
                <a:gridCol w="2115008">
                  <a:extLst>
                    <a:ext uri="{9D8B030D-6E8A-4147-A177-3AD203B41FA5}">
                      <a16:colId xmlns:a16="http://schemas.microsoft.com/office/drawing/2014/main" val="1861637568"/>
                    </a:ext>
                  </a:extLst>
                </a:gridCol>
                <a:gridCol w="2115008">
                  <a:extLst>
                    <a:ext uri="{9D8B030D-6E8A-4147-A177-3AD203B41FA5}">
                      <a16:colId xmlns:a16="http://schemas.microsoft.com/office/drawing/2014/main" val="1992017541"/>
                    </a:ext>
                  </a:extLst>
                </a:gridCol>
              </a:tblGrid>
              <a:tr h="476196">
                <a:tc>
                  <a:txBody>
                    <a:bodyPr/>
                    <a:lstStyle/>
                    <a:p>
                      <a:r>
                        <a:rPr lang="en-GB" dirty="0"/>
                        <a:t>Length of password</a:t>
                      </a:r>
                    </a:p>
                  </a:txBody>
                  <a:tcPr/>
                </a:tc>
                <a:tc>
                  <a:txBody>
                    <a:bodyPr/>
                    <a:lstStyle/>
                    <a:p>
                      <a:r>
                        <a:rPr lang="en-GB" dirty="0"/>
                        <a:t>Predicted (seconds)</a:t>
                      </a:r>
                    </a:p>
                  </a:txBody>
                  <a:tcPr/>
                </a:tc>
                <a:tc>
                  <a:txBody>
                    <a:bodyPr/>
                    <a:lstStyle/>
                    <a:p>
                      <a:r>
                        <a:rPr lang="en-GB" dirty="0"/>
                        <a:t>Actual (seconds)</a:t>
                      </a:r>
                    </a:p>
                  </a:txBody>
                  <a:tcPr/>
                </a:tc>
                <a:tc>
                  <a:txBody>
                    <a:bodyPr/>
                    <a:lstStyle/>
                    <a:p>
                      <a:r>
                        <a:rPr lang="en-GB" dirty="0"/>
                        <a:t>Percentage error</a:t>
                      </a:r>
                    </a:p>
                  </a:txBody>
                  <a:tcPr/>
                </a:tc>
                <a:extLst>
                  <a:ext uri="{0D108BD9-81ED-4DB2-BD59-A6C34878D82A}">
                    <a16:rowId xmlns:a16="http://schemas.microsoft.com/office/drawing/2014/main" val="2045886486"/>
                  </a:ext>
                </a:extLst>
              </a:tr>
              <a:tr h="374098">
                <a:tc>
                  <a:txBody>
                    <a:bodyPr/>
                    <a:lstStyle/>
                    <a:p>
                      <a:r>
                        <a:rPr lang="en-GB" sz="1600" b="1" dirty="0"/>
                        <a:t>Control</a:t>
                      </a:r>
                      <a:r>
                        <a:rPr lang="en-GB" sz="1600" dirty="0"/>
                        <a:t>: L =1</a:t>
                      </a:r>
                    </a:p>
                  </a:txBody>
                  <a:tcPr/>
                </a:tc>
                <a:tc>
                  <a:txBody>
                    <a:bodyPr/>
                    <a:lstStyle/>
                    <a:p>
                      <a:pPr algn="l" fontAlgn="b"/>
                      <a:r>
                        <a:rPr lang="en-GB" sz="1600" b="0" i="0" u="none" strike="noStrike" dirty="0">
                          <a:solidFill>
                            <a:srgbClr val="000000"/>
                          </a:solidFill>
                          <a:effectLst/>
                          <a:latin typeface="Calibri" panose="020F0502020204030204" pitchFamily="34" charset="0"/>
                        </a:rPr>
                        <a:t>3.79958E-05</a:t>
                      </a:r>
                    </a:p>
                  </a:txBody>
                  <a:tcPr anchor="b"/>
                </a:tc>
                <a:tc>
                  <a:txBody>
                    <a:bodyPr/>
                    <a:lstStyle/>
                    <a:p>
                      <a:pPr algn="l" fontAlgn="b"/>
                      <a:r>
                        <a:rPr lang="en-GB" sz="1600" b="0" i="0" u="none" strike="noStrike">
                          <a:solidFill>
                            <a:srgbClr val="000000"/>
                          </a:solidFill>
                          <a:effectLst/>
                          <a:latin typeface="Calibri" panose="020F0502020204030204" pitchFamily="34" charset="0"/>
                        </a:rPr>
                        <a:t>0.006827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17867.78%</a:t>
                      </a:r>
                    </a:p>
                  </a:txBody>
                  <a:tcPr anchor="b"/>
                </a:tc>
                <a:extLst>
                  <a:ext uri="{0D108BD9-81ED-4DB2-BD59-A6C34878D82A}">
                    <a16:rowId xmlns:a16="http://schemas.microsoft.com/office/drawing/2014/main" val="3679642413"/>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0.003609601</a:t>
                      </a:r>
                    </a:p>
                  </a:txBody>
                  <a:tcPr anchor="b"/>
                </a:tc>
                <a:tc>
                  <a:txBody>
                    <a:bodyPr/>
                    <a:lstStyle/>
                    <a:p>
                      <a:pPr algn="l" fontAlgn="b"/>
                      <a:r>
                        <a:rPr lang="en-GB" sz="1600" b="0" i="0" u="none" strike="noStrike">
                          <a:solidFill>
                            <a:srgbClr val="000000"/>
                          </a:solidFill>
                          <a:effectLst/>
                          <a:latin typeface="Calibri" panose="020F0502020204030204" pitchFamily="34" charset="0"/>
                        </a:rPr>
                        <a:t>0.011002</a:t>
                      </a:r>
                    </a:p>
                  </a:txBody>
                  <a:tcPr anchor="b"/>
                </a:tc>
                <a:tc>
                  <a:txBody>
                    <a:bodyPr/>
                    <a:lstStyle/>
                    <a:p>
                      <a:pPr algn="l" fontAlgn="b"/>
                      <a:r>
                        <a:rPr lang="en-GB" sz="1600" b="0" i="0" u="none" strike="noStrike">
                          <a:solidFill>
                            <a:srgbClr val="000000"/>
                          </a:solidFill>
                          <a:effectLst/>
                          <a:latin typeface="Calibri" panose="020F0502020204030204" pitchFamily="34" charset="0"/>
                        </a:rPr>
                        <a:t>204.80%</a:t>
                      </a:r>
                    </a:p>
                  </a:txBody>
                  <a:tcPr anchor="b"/>
                </a:tc>
                <a:extLst>
                  <a:ext uri="{0D108BD9-81ED-4DB2-BD59-A6C34878D82A}">
                    <a16:rowId xmlns:a16="http://schemas.microsoft.com/office/drawing/2014/main" val="3897365734"/>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0.342912095</a:t>
                      </a:r>
                    </a:p>
                  </a:txBody>
                  <a:tcPr anchor="b"/>
                </a:tc>
                <a:tc>
                  <a:txBody>
                    <a:bodyPr/>
                    <a:lstStyle/>
                    <a:p>
                      <a:pPr algn="l" fontAlgn="b"/>
                      <a:r>
                        <a:rPr lang="en-GB" sz="1600" b="0" i="0" u="none" strike="noStrike">
                          <a:solidFill>
                            <a:srgbClr val="000000"/>
                          </a:solidFill>
                          <a:effectLst/>
                          <a:latin typeface="Calibri" panose="020F0502020204030204" pitchFamily="34" charset="0"/>
                        </a:rPr>
                        <a:t>0.373407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8.89%</a:t>
                      </a:r>
                    </a:p>
                  </a:txBody>
                  <a:tcPr anchor="b"/>
                </a:tc>
                <a:extLst>
                  <a:ext uri="{0D108BD9-81ED-4DB2-BD59-A6C34878D82A}">
                    <a16:rowId xmlns:a16="http://schemas.microsoft.com/office/drawing/2014/main" val="2780004076"/>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32.57664903</a:t>
                      </a:r>
                    </a:p>
                  </a:txBody>
                  <a:tcPr anchor="b"/>
                </a:tc>
                <a:tc>
                  <a:txBody>
                    <a:bodyPr/>
                    <a:lstStyle/>
                    <a:p>
                      <a:pPr algn="l" fontAlgn="b"/>
                      <a:r>
                        <a:rPr lang="en-GB" sz="1600" b="0" i="0" u="none" strike="noStrike">
                          <a:solidFill>
                            <a:srgbClr val="000000"/>
                          </a:solidFill>
                          <a:effectLst/>
                          <a:latin typeface="Calibri" panose="020F0502020204030204" pitchFamily="34" charset="0"/>
                        </a:rPr>
                        <a:t>27.983454</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-14.10%</a:t>
                      </a:r>
                    </a:p>
                  </a:txBody>
                  <a:tcPr anchor="b"/>
                </a:tc>
                <a:extLst>
                  <a:ext uri="{0D108BD9-81ED-4DB2-BD59-A6C34878D82A}">
                    <a16:rowId xmlns:a16="http://schemas.microsoft.com/office/drawing/2014/main" val="1942985232"/>
                  </a:ext>
                </a:extLst>
              </a:tr>
              <a:tr h="374098">
                <a:tc>
                  <a:txBody>
                    <a:bodyPr/>
                    <a:lstStyle/>
                    <a:p>
                      <a:r>
                        <a:rPr lang="en-GB" sz="1600" dirty="0"/>
                        <a:t>L = 5</a:t>
                      </a:r>
                    </a:p>
                  </a:txBody>
                  <a:tcPr/>
                </a:tc>
                <a:tc>
                  <a:txBody>
                    <a:bodyPr/>
                    <a:lstStyle/>
                    <a:p>
                      <a:pPr algn="l" fontAlgn="b"/>
                      <a:r>
                        <a:rPr lang="en-GB" sz="1600" b="0" i="0" u="none" strike="noStrike" dirty="0">
                          <a:solidFill>
                            <a:srgbClr val="000000"/>
                          </a:solidFill>
                          <a:effectLst/>
                          <a:latin typeface="Calibri" panose="020F0502020204030204" pitchFamily="34" charset="0"/>
                        </a:rPr>
                        <a:t>3094.781657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3226.771973</a:t>
                      </a:r>
                    </a:p>
                  </a:txBody>
                  <a:tcPr anchor="b"/>
                </a:tc>
                <a:tc>
                  <a:txBody>
                    <a:bodyPr/>
                    <a:lstStyle/>
                    <a:p>
                      <a:r>
                        <a:rPr lang="en-GB" sz="1600" dirty="0"/>
                        <a:t>4.26%</a:t>
                      </a:r>
                    </a:p>
                  </a:txBody>
                  <a:tcPr/>
                </a:tc>
                <a:extLst>
                  <a:ext uri="{0D108BD9-81ED-4DB2-BD59-A6C34878D82A}">
                    <a16:rowId xmlns:a16="http://schemas.microsoft.com/office/drawing/2014/main" val="320583163"/>
                  </a:ext>
                </a:extLst>
              </a:tr>
              <a:tr h="0">
                <a:tc>
                  <a:txBody>
                    <a:bodyPr/>
                    <a:lstStyle/>
                    <a:p>
                      <a:endParaRPr lang="en-GB" sz="1600" dirty="0"/>
                    </a:p>
                  </a:txBody>
                  <a:tcPr>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endParaRPr lang="en-GB" sz="1600" dirty="0"/>
                    </a:p>
                  </a:txBody>
                  <a:tcPr>
                    <a:solidFill>
                      <a:schemeClr val="accent1"/>
                    </a:solidFill>
                  </a:tcPr>
                </a:tc>
                <a:extLst>
                  <a:ext uri="{0D108BD9-81ED-4DB2-BD59-A6C34878D82A}">
                    <a16:rowId xmlns:a16="http://schemas.microsoft.com/office/drawing/2014/main" val="3951128472"/>
                  </a:ext>
                </a:extLst>
              </a:tr>
              <a:tr h="374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t>Optimised</a:t>
                      </a:r>
                      <a:r>
                        <a:rPr lang="en-GB" sz="1600" dirty="0"/>
                        <a:t>: L = 1</a:t>
                      </a:r>
                    </a:p>
                  </a:txBody>
                  <a:tcPr/>
                </a:tc>
                <a:tc>
                  <a:txBody>
                    <a:bodyPr/>
                    <a:lstStyle/>
                    <a:p>
                      <a:pPr algn="l" fontAlgn="b"/>
                      <a:r>
                        <a:rPr lang="en-GB" sz="1600" b="0" i="0" u="none" strike="noStrike" dirty="0">
                          <a:solidFill>
                            <a:srgbClr val="000000"/>
                          </a:solidFill>
                          <a:effectLst/>
                          <a:latin typeface="Calibri" panose="020F0502020204030204" pitchFamily="34" charset="0"/>
                        </a:rPr>
                        <a:t>2.86146E-05</a:t>
                      </a:r>
                    </a:p>
                  </a:txBody>
                  <a:tcPr anchor="b"/>
                </a:tc>
                <a:tc>
                  <a:txBody>
                    <a:bodyPr/>
                    <a:lstStyle/>
                    <a:p>
                      <a:pPr algn="l" fontAlgn="b"/>
                      <a:r>
                        <a:rPr lang="en-GB" sz="1600" b="0" i="0" u="none" strike="noStrike">
                          <a:solidFill>
                            <a:srgbClr val="000000"/>
                          </a:solidFill>
                          <a:effectLst/>
                          <a:latin typeface="Calibri" panose="020F0502020204030204" pitchFamily="34" charset="0"/>
                        </a:rPr>
                        <a:t>0.009286</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32352.02%</a:t>
                      </a:r>
                    </a:p>
                  </a:txBody>
                  <a:tcPr anchor="b"/>
                </a:tc>
                <a:extLst>
                  <a:ext uri="{0D108BD9-81ED-4DB2-BD59-A6C34878D82A}">
                    <a16:rowId xmlns:a16="http://schemas.microsoft.com/office/drawing/2014/main" val="4239524971"/>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0.002718382</a:t>
                      </a:r>
                    </a:p>
                  </a:txBody>
                  <a:tcPr anchor="b"/>
                </a:tc>
                <a:tc>
                  <a:txBody>
                    <a:bodyPr/>
                    <a:lstStyle/>
                    <a:p>
                      <a:pPr algn="l" fontAlgn="b"/>
                      <a:r>
                        <a:rPr lang="en-GB" sz="1600" b="0" i="0" u="none" strike="noStrike">
                          <a:solidFill>
                            <a:srgbClr val="000000"/>
                          </a:solidFill>
                          <a:effectLst/>
                          <a:latin typeface="Calibri" panose="020F0502020204030204" pitchFamily="34" charset="0"/>
                        </a:rPr>
                        <a:t>0.012724</a:t>
                      </a:r>
                    </a:p>
                  </a:txBody>
                  <a:tcPr anchor="b"/>
                </a:tc>
                <a:tc>
                  <a:txBody>
                    <a:bodyPr/>
                    <a:lstStyle/>
                    <a:p>
                      <a:pPr algn="l" fontAlgn="b"/>
                      <a:r>
                        <a:rPr lang="en-GB" sz="1600" b="0" i="0" u="none" strike="noStrike">
                          <a:solidFill>
                            <a:srgbClr val="000000"/>
                          </a:solidFill>
                          <a:effectLst/>
                          <a:latin typeface="Calibri" panose="020F0502020204030204" pitchFamily="34" charset="0"/>
                        </a:rPr>
                        <a:t>368.07%</a:t>
                      </a:r>
                    </a:p>
                  </a:txBody>
                  <a:tcPr anchor="b"/>
                </a:tc>
                <a:extLst>
                  <a:ext uri="{0D108BD9-81ED-4DB2-BD59-A6C34878D82A}">
                    <a16:rowId xmlns:a16="http://schemas.microsoft.com/office/drawing/2014/main" val="2970283702"/>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0.258246314</a:t>
                      </a:r>
                    </a:p>
                  </a:txBody>
                  <a:tcPr anchor="b"/>
                </a:tc>
                <a:tc>
                  <a:txBody>
                    <a:bodyPr/>
                    <a:lstStyle/>
                    <a:p>
                      <a:pPr algn="l" fontAlgn="b"/>
                      <a:r>
                        <a:rPr lang="en-GB" sz="1600" b="0" i="0" u="none" strike="noStrike">
                          <a:solidFill>
                            <a:srgbClr val="000000"/>
                          </a:solidFill>
                          <a:effectLst/>
                          <a:latin typeface="Calibri" panose="020F0502020204030204" pitchFamily="34" charset="0"/>
                        </a:rPr>
                        <a:t>0.284701</a:t>
                      </a:r>
                    </a:p>
                  </a:txBody>
                  <a:tcPr anchor="b"/>
                </a:tc>
                <a:tc>
                  <a:txBody>
                    <a:bodyPr/>
                    <a:lstStyle/>
                    <a:p>
                      <a:pPr algn="l" fontAlgn="b"/>
                      <a:r>
                        <a:rPr lang="en-GB" sz="1600" b="0" i="0" u="none" strike="noStrike">
                          <a:solidFill>
                            <a:srgbClr val="000000"/>
                          </a:solidFill>
                          <a:effectLst/>
                          <a:latin typeface="Calibri" panose="020F0502020204030204" pitchFamily="34" charset="0"/>
                        </a:rPr>
                        <a:t>10.24%</a:t>
                      </a:r>
                    </a:p>
                  </a:txBody>
                  <a:tcPr anchor="b"/>
                </a:tc>
                <a:extLst>
                  <a:ext uri="{0D108BD9-81ED-4DB2-BD59-A6C34878D82A}">
                    <a16:rowId xmlns:a16="http://schemas.microsoft.com/office/drawing/2014/main" val="1606738307"/>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24.53339981</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4.75%</a:t>
                      </a:r>
                    </a:p>
                  </a:txBody>
                  <a:tcPr anchor="b"/>
                </a:tc>
                <a:extLst>
                  <a:ext uri="{0D108BD9-81ED-4DB2-BD59-A6C34878D82A}">
                    <a16:rowId xmlns:a16="http://schemas.microsoft.com/office/drawing/2014/main" val="2065557841"/>
                  </a:ext>
                </a:extLst>
              </a:tr>
              <a:tr h="374098">
                <a:tc>
                  <a:txBody>
                    <a:bodyPr/>
                    <a:lstStyle/>
                    <a:p>
                      <a:r>
                        <a:rPr lang="en-GB" sz="1600" dirty="0"/>
                        <a:t>L = 5</a:t>
                      </a:r>
                    </a:p>
                  </a:txBody>
                  <a:tcPr/>
                </a:tc>
                <a:tc>
                  <a:txBody>
                    <a:bodyPr/>
                    <a:lstStyle/>
                    <a:p>
                      <a:pPr lvl="0" algn="l"/>
                      <a:r>
                        <a:rPr lang="en-GB" sz="1600" dirty="0"/>
                        <a:t>2330.672982</a:t>
                      </a:r>
                    </a:p>
                  </a:txBody>
                  <a:tcPr/>
                </a:tc>
                <a:tc>
                  <a:txBody>
                    <a:bodyPr/>
                    <a:lstStyle/>
                    <a:p>
                      <a:r>
                        <a:rPr lang="en-GB" sz="1600" dirty="0"/>
                        <a:t>2461.094482</a:t>
                      </a:r>
                    </a:p>
                  </a:txBody>
                  <a:tcPr/>
                </a:tc>
                <a:tc>
                  <a:txBody>
                    <a:bodyPr/>
                    <a:lstStyle/>
                    <a:p>
                      <a:r>
                        <a:rPr lang="en-GB" sz="1600" dirty="0"/>
                        <a:t>5.60%</a:t>
                      </a:r>
                    </a:p>
                  </a:txBody>
                  <a:tcPr/>
                </a:tc>
                <a:extLst>
                  <a:ext uri="{0D108BD9-81ED-4DB2-BD59-A6C34878D82A}">
                    <a16:rowId xmlns:a16="http://schemas.microsoft.com/office/drawing/2014/main" val="3382351027"/>
                  </a:ext>
                </a:extLst>
              </a:tr>
            </a:tbl>
          </a:graphicData>
        </a:graphic>
      </p:graphicFrame>
    </p:spTree>
    <p:extLst>
      <p:ext uri="{BB962C8B-B14F-4D97-AF65-F5344CB8AC3E}">
        <p14:creationId xmlns:p14="http://schemas.microsoft.com/office/powerpoint/2010/main" val="385130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For number of characters 3-5 the optimisation was effective and timings were within 5-15% of what was predicted. However, for lower numbers the program did not behave at all as theorised and the optimisations made it run slower.</a:t>
            </a:r>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439C2A46-DD77-46E7-BBB3-2414E1C39CD7}"/>
              </a:ext>
            </a:extLst>
          </p:cNvPr>
          <p:cNvPicPr>
            <a:picLocks noChangeAspect="1"/>
          </p:cNvPicPr>
          <p:nvPr/>
        </p:nvPicPr>
        <p:blipFill>
          <a:blip r:embed="rId2"/>
          <a:stretch>
            <a:fillRect/>
          </a:stretch>
        </p:blipFill>
        <p:spPr>
          <a:xfrm>
            <a:off x="1545115" y="2686269"/>
            <a:ext cx="8705843" cy="3590855"/>
          </a:xfrm>
          <a:prstGeom prst="rect">
            <a:avLst/>
          </a:prstGeom>
        </p:spPr>
      </p:pic>
    </p:spTree>
    <p:extLst>
      <p:ext uri="{BB962C8B-B14F-4D97-AF65-F5344CB8AC3E}">
        <p14:creationId xmlns:p14="http://schemas.microsoft.com/office/powerpoint/2010/main" val="1901195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When compared to the predicted it is clear there is some floor of how fast the solution can operate, at which it deviates from the theoretical time.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7" name="Picture 6">
            <a:extLst>
              <a:ext uri="{FF2B5EF4-FFF2-40B4-BE49-F238E27FC236}">
                <a16:creationId xmlns:a16="http://schemas.microsoft.com/office/drawing/2014/main" id="{5D919D83-24F7-4271-B7E9-DD795A65466E}"/>
              </a:ext>
            </a:extLst>
          </p:cNvPr>
          <p:cNvPicPr>
            <a:picLocks noChangeAspect="1"/>
          </p:cNvPicPr>
          <p:nvPr/>
        </p:nvPicPr>
        <p:blipFill>
          <a:blip r:embed="rId2"/>
          <a:stretch>
            <a:fillRect/>
          </a:stretch>
        </p:blipFill>
        <p:spPr>
          <a:xfrm>
            <a:off x="1431993" y="2519397"/>
            <a:ext cx="8705843" cy="3590855"/>
          </a:xfrm>
          <a:prstGeom prst="rect">
            <a:avLst/>
          </a:prstGeom>
        </p:spPr>
      </p:pic>
    </p:spTree>
    <p:extLst>
      <p:ext uri="{BB962C8B-B14F-4D97-AF65-F5344CB8AC3E}">
        <p14:creationId xmlns:p14="http://schemas.microsoft.com/office/powerpoint/2010/main" val="485111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BD94-96AB-4943-9414-8912DA5117A0}"/>
              </a:ext>
            </a:extLst>
          </p:cNvPr>
          <p:cNvSpPr>
            <a:spLocks noGrp="1"/>
          </p:cNvSpPr>
          <p:nvPr>
            <p:ph type="title"/>
          </p:nvPr>
        </p:nvSpPr>
        <p:spPr/>
        <p:txBody>
          <a:bodyPr/>
          <a:lstStyle/>
          <a:p>
            <a:r>
              <a:rPr lang="en-GB" dirty="0"/>
              <a:t>Explanation</a:t>
            </a:r>
          </a:p>
        </p:txBody>
      </p:sp>
      <p:sp>
        <p:nvSpPr>
          <p:cNvPr id="3" name="Content Placeholder 2">
            <a:extLst>
              <a:ext uri="{FF2B5EF4-FFF2-40B4-BE49-F238E27FC236}">
                <a16:creationId xmlns:a16="http://schemas.microsoft.com/office/drawing/2014/main" id="{0AC67B1B-57B9-47B7-A34F-BF409A221EFA}"/>
              </a:ext>
            </a:extLst>
          </p:cNvPr>
          <p:cNvSpPr>
            <a:spLocks noGrp="1"/>
          </p:cNvSpPr>
          <p:nvPr>
            <p:ph idx="1"/>
          </p:nvPr>
        </p:nvSpPr>
        <p:spPr/>
        <p:txBody>
          <a:bodyPr/>
          <a:lstStyle/>
          <a:p>
            <a:r>
              <a:rPr lang="en-GB" dirty="0"/>
              <a:t>This is likely due to the unpredictable yet significant amount of time it takes to launch a thread, this would also explain as to why the optimisation performed </a:t>
            </a:r>
            <a:r>
              <a:rPr lang="en-GB" i="1" dirty="0"/>
              <a:t>worse</a:t>
            </a:r>
            <a:r>
              <a:rPr lang="en-GB" dirty="0"/>
              <a:t> than the control for lower lengths; it had an additional thread to launch.</a:t>
            </a:r>
          </a:p>
          <a:p>
            <a:r>
              <a:rPr lang="en-GB" dirty="0"/>
              <a:t>The allocation of memory and construction of channels and barriers would have a constant time cost that would become an increasingly small proportion of the execution time as the length of characters increase but would be a significant amount of execution time for the far faster running calls of one or two character password guesses.</a:t>
            </a:r>
          </a:p>
          <a:p>
            <a:r>
              <a:rPr lang="en-GB" dirty="0"/>
              <a:t>At the low times a matter of milliseconds it could take of overhead for the operating system to get around to launching a new thread would have significant effects on the timings.</a:t>
            </a:r>
          </a:p>
        </p:txBody>
      </p:sp>
      <p:sp>
        <p:nvSpPr>
          <p:cNvPr id="4" name="Footer Placeholder 3">
            <a:extLst>
              <a:ext uri="{FF2B5EF4-FFF2-40B4-BE49-F238E27FC236}">
                <a16:creationId xmlns:a16="http://schemas.microsoft.com/office/drawing/2014/main" id="{B0F63607-5AC6-4B0B-ABAA-9F6466719E7B}"/>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558610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4AAA-D461-4B8C-961A-F8ECA0823160}"/>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B9791BED-2D0F-40A0-BACF-4B74E88C416F}"/>
              </a:ext>
            </a:extLst>
          </p:cNvPr>
          <p:cNvSpPr>
            <a:spLocks noGrp="1"/>
          </p:cNvSpPr>
          <p:nvPr>
            <p:ph idx="1"/>
          </p:nvPr>
        </p:nvSpPr>
        <p:spPr/>
        <p:txBody>
          <a:bodyPr/>
          <a:lstStyle/>
          <a:p>
            <a:r>
              <a:rPr lang="en-GB" dirty="0"/>
              <a:t>I would therefore say the optimisations with the thread arrangement offers a significant advantage, approaching a 32% improvement, over the naïvely segmented approach for non-trivial lengths of password.</a:t>
            </a:r>
          </a:p>
          <a:p>
            <a:r>
              <a:rPr lang="en-GB" dirty="0"/>
              <a:t> </a:t>
            </a:r>
          </a:p>
        </p:txBody>
      </p:sp>
      <p:sp>
        <p:nvSpPr>
          <p:cNvPr id="4" name="Footer Placeholder 3">
            <a:extLst>
              <a:ext uri="{FF2B5EF4-FFF2-40B4-BE49-F238E27FC236}">
                <a16:creationId xmlns:a16="http://schemas.microsoft.com/office/drawing/2014/main" id="{6EF61BFE-FA97-43A0-97DF-A453B4CE5E3E}"/>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338617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1BEC-3F8C-46F7-A40B-E2141F594A5D}"/>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530A337E-F83A-4F39-8FCF-F582C39962C3}"/>
              </a:ext>
            </a:extLst>
          </p:cNvPr>
          <p:cNvSpPr>
            <a:spLocks noGrp="1"/>
          </p:cNvSpPr>
          <p:nvPr>
            <p:ph idx="1"/>
          </p:nvPr>
        </p:nvSpPr>
        <p:spPr/>
        <p:txBody>
          <a:bodyPr/>
          <a:lstStyle/>
          <a:p>
            <a:r>
              <a:rPr lang="en-GB" dirty="0"/>
              <a:t>1800231@uad.ac.uk</a:t>
            </a:r>
          </a:p>
        </p:txBody>
      </p:sp>
      <p:sp>
        <p:nvSpPr>
          <p:cNvPr id="4" name="Footer Placeholder 3">
            <a:extLst>
              <a:ext uri="{FF2B5EF4-FFF2-40B4-BE49-F238E27FC236}">
                <a16:creationId xmlns:a16="http://schemas.microsoft.com/office/drawing/2014/main" id="{918733D5-FB8D-4704-936A-DF734FA329BD}"/>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100628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E18E-BD80-4094-A78B-C8DD258BB568}"/>
              </a:ext>
            </a:extLst>
          </p:cNvPr>
          <p:cNvSpPr>
            <a:spLocks noGrp="1"/>
          </p:cNvSpPr>
          <p:nvPr>
            <p:ph type="title"/>
          </p:nvPr>
        </p:nvSpPr>
        <p:spPr/>
        <p:txBody>
          <a:bodyPr/>
          <a:lstStyle/>
          <a:p>
            <a:r>
              <a:rPr lang="en-GB" dirty="0"/>
              <a:t>Note on generating password guesses</a:t>
            </a:r>
          </a:p>
        </p:txBody>
      </p:sp>
      <p:sp>
        <p:nvSpPr>
          <p:cNvPr id="3" name="Content Placeholder 2">
            <a:extLst>
              <a:ext uri="{FF2B5EF4-FFF2-40B4-BE49-F238E27FC236}">
                <a16:creationId xmlns:a16="http://schemas.microsoft.com/office/drawing/2014/main" id="{102F91B6-3A37-4F2C-B431-27734A618C1F}"/>
              </a:ext>
            </a:extLst>
          </p:cNvPr>
          <p:cNvSpPr>
            <a:spLocks noGrp="1"/>
          </p:cNvSpPr>
          <p:nvPr>
            <p:ph idx="1"/>
          </p:nvPr>
        </p:nvSpPr>
        <p:spPr/>
        <p:txBody>
          <a:bodyPr>
            <a:normAutofit/>
          </a:bodyPr>
          <a:lstStyle/>
          <a:p>
            <a:pPr marL="201168" lvl="1" indent="0">
              <a:buNone/>
            </a:pPr>
            <a:r>
              <a:rPr lang="en-GB" dirty="0"/>
              <a:t>There are 95 commonly used Unicode characters in passwords</a:t>
            </a:r>
          </a:p>
          <a:p>
            <a:pPr lvl="2"/>
            <a:r>
              <a:rPr lang="en-GB" dirty="0"/>
              <a:t>a-z</a:t>
            </a:r>
          </a:p>
          <a:p>
            <a:pPr lvl="2"/>
            <a:r>
              <a:rPr lang="en-GB" dirty="0"/>
              <a:t>A-Z</a:t>
            </a:r>
          </a:p>
          <a:p>
            <a:pPr lvl="2"/>
            <a:r>
              <a:rPr lang="en-GB" dirty="0"/>
              <a:t>0-9</a:t>
            </a:r>
          </a:p>
          <a:p>
            <a:pPr lvl="2"/>
            <a:r>
              <a:rPr lang="en-GB" dirty="0"/>
              <a:t>!"# $%&amp;'()*+,-./:;&lt;=&gt;?@[\]^_`{|}~</a:t>
            </a:r>
          </a:p>
          <a:p>
            <a:pPr lvl="1"/>
            <a:r>
              <a:rPr lang="en-GB" dirty="0"/>
              <a:t>Complete sequential block of characters from space to tilde, ‘ ‘ to ‘~’, char 32 to 126</a:t>
            </a:r>
          </a:p>
          <a:p>
            <a:pPr lvl="1"/>
            <a:endParaRPr lang="en-GB" dirty="0"/>
          </a:p>
          <a:p>
            <a:endParaRPr lang="en-GB" sz="1400" dirty="0"/>
          </a:p>
          <a:p>
            <a:endParaRPr lang="en-GB" sz="1400" dirty="0"/>
          </a:p>
          <a:p>
            <a:r>
              <a:rPr lang="en-GB" sz="1100" dirty="0"/>
              <a:t>*(1 – 1/96)</a:t>
            </a:r>
            <a:endParaRPr lang="en-GB" sz="1600" dirty="0"/>
          </a:p>
        </p:txBody>
      </p:sp>
      <p:sp>
        <p:nvSpPr>
          <p:cNvPr id="4" name="TextBox 3">
            <a:extLst>
              <a:ext uri="{FF2B5EF4-FFF2-40B4-BE49-F238E27FC236}">
                <a16:creationId xmlns:a16="http://schemas.microsoft.com/office/drawing/2014/main" id="{A77A79AF-98A2-454B-B3DA-1A377F4DE94B}"/>
              </a:ext>
            </a:extLst>
          </p:cNvPr>
          <p:cNvSpPr txBox="1"/>
          <p:nvPr/>
        </p:nvSpPr>
        <p:spPr>
          <a:xfrm>
            <a:off x="10095479" y="2047082"/>
            <a:ext cx="745346" cy="5078313"/>
          </a:xfrm>
          <a:prstGeom prst="rect">
            <a:avLst/>
          </a:prstGeom>
          <a:noFill/>
        </p:spPr>
        <p:txBody>
          <a:bodyPr wrap="square" rtlCol="0">
            <a:spAutoFit/>
          </a:bodyPr>
          <a:lstStyle/>
          <a:p>
            <a:r>
              <a:rPr lang="en-GB" dirty="0" err="1">
                <a:latin typeface="Consolas" panose="020B0609020204030204" pitchFamily="49" charset="0"/>
              </a:rPr>
              <a:t>aFeg</a:t>
            </a:r>
            <a:endParaRPr lang="en-GB" dirty="0">
              <a:latin typeface="Consolas" panose="020B0609020204030204" pitchFamily="49" charset="0"/>
            </a:endParaRPr>
          </a:p>
          <a:p>
            <a:r>
              <a:rPr lang="en-GB" dirty="0" err="1">
                <a:latin typeface="Consolas" panose="020B0609020204030204" pitchFamily="49" charset="0"/>
              </a:rPr>
              <a:t>aFeh</a:t>
            </a:r>
            <a:endParaRPr lang="en-GB" dirty="0">
              <a:latin typeface="Consolas" panose="020B0609020204030204" pitchFamily="49" charset="0"/>
            </a:endParaRPr>
          </a:p>
          <a:p>
            <a:r>
              <a:rPr lang="en-GB" dirty="0" err="1">
                <a:latin typeface="Consolas" panose="020B0609020204030204" pitchFamily="49" charset="0"/>
              </a:rPr>
              <a:t>aFei</a:t>
            </a:r>
            <a:endParaRPr lang="en-GB" dirty="0">
              <a:latin typeface="Consolas" panose="020B0609020204030204" pitchFamily="49" charset="0"/>
            </a:endParaRPr>
          </a:p>
          <a:p>
            <a:r>
              <a:rPr lang="en-GB" dirty="0" err="1">
                <a:latin typeface="Consolas" panose="020B0609020204030204" pitchFamily="49" charset="0"/>
              </a:rPr>
              <a:t>aFej</a:t>
            </a:r>
            <a:endParaRPr lang="en-GB" dirty="0">
              <a:latin typeface="Consolas" panose="020B0609020204030204" pitchFamily="49" charset="0"/>
            </a:endParaRPr>
          </a:p>
          <a:p>
            <a:r>
              <a:rPr lang="en-GB" dirty="0" err="1">
                <a:latin typeface="Consolas" panose="020B0609020204030204" pitchFamily="49" charset="0"/>
              </a:rPr>
              <a:t>aFek</a:t>
            </a:r>
            <a:endParaRPr lang="en-GB" dirty="0">
              <a:latin typeface="Consolas" panose="020B0609020204030204" pitchFamily="49" charset="0"/>
            </a:endParaRPr>
          </a:p>
          <a:p>
            <a:r>
              <a:rPr lang="en-GB" dirty="0" err="1">
                <a:latin typeface="Consolas" panose="020B0609020204030204" pitchFamily="49" charset="0"/>
              </a:rPr>
              <a:t>aFel</a:t>
            </a:r>
            <a:endParaRPr lang="en-GB" dirty="0">
              <a:latin typeface="Consolas" panose="020B0609020204030204" pitchFamily="49" charset="0"/>
            </a:endParaRPr>
          </a:p>
          <a:p>
            <a:r>
              <a:rPr lang="en-GB" dirty="0" err="1">
                <a:latin typeface="Consolas" panose="020B0609020204030204" pitchFamily="49" charset="0"/>
              </a:rPr>
              <a:t>aFem</a:t>
            </a:r>
            <a:endParaRPr lang="en-GB" dirty="0">
              <a:latin typeface="Consolas" panose="020B0609020204030204" pitchFamily="49" charset="0"/>
            </a:endParaRPr>
          </a:p>
          <a:p>
            <a:r>
              <a:rPr lang="en-GB" dirty="0" err="1">
                <a:latin typeface="Consolas" panose="020B0609020204030204" pitchFamily="49" charset="0"/>
              </a:rPr>
              <a:t>aFen</a:t>
            </a:r>
            <a:endParaRPr lang="en-GB" dirty="0">
              <a:latin typeface="Consolas" panose="020B0609020204030204" pitchFamily="49" charset="0"/>
            </a:endParaRPr>
          </a:p>
          <a:p>
            <a:r>
              <a:rPr lang="en-GB" dirty="0" err="1">
                <a:latin typeface="Consolas" panose="020B0609020204030204" pitchFamily="49" charset="0"/>
              </a:rPr>
              <a:t>aFeo</a:t>
            </a:r>
            <a:endParaRPr lang="en-GB" dirty="0"/>
          </a:p>
          <a:p>
            <a:r>
              <a:rPr lang="en-GB" dirty="0" err="1">
                <a:latin typeface="Consolas" panose="020B0609020204030204" pitchFamily="49" charset="0"/>
              </a:rPr>
              <a:t>aFep</a:t>
            </a:r>
            <a:endParaRPr lang="en-GB" dirty="0">
              <a:latin typeface="Consolas" panose="020B0609020204030204" pitchFamily="49" charset="0"/>
            </a:endParaRPr>
          </a:p>
          <a:p>
            <a:r>
              <a:rPr lang="en-GB" dirty="0" err="1">
                <a:latin typeface="Consolas" panose="020B0609020204030204" pitchFamily="49" charset="0"/>
              </a:rPr>
              <a:t>aFeq</a:t>
            </a:r>
            <a:endParaRPr lang="en-GB" dirty="0">
              <a:latin typeface="Consolas" panose="020B0609020204030204" pitchFamily="49" charset="0"/>
            </a:endParaRPr>
          </a:p>
          <a:p>
            <a:r>
              <a:rPr lang="en-GB" dirty="0" err="1">
                <a:latin typeface="Consolas" panose="020B0609020204030204" pitchFamily="49" charset="0"/>
              </a:rPr>
              <a:t>aFer</a:t>
            </a:r>
            <a:endParaRPr lang="en-GB" dirty="0">
              <a:latin typeface="Consolas" panose="020B0609020204030204" pitchFamily="49" charset="0"/>
            </a:endParaRPr>
          </a:p>
          <a:p>
            <a:r>
              <a:rPr lang="en-GB" dirty="0" err="1">
                <a:latin typeface="Consolas" panose="020B0609020204030204" pitchFamily="49" charset="0"/>
              </a:rPr>
              <a:t>aFes</a:t>
            </a:r>
            <a:endParaRPr lang="en-GB" dirty="0">
              <a:latin typeface="Consolas" panose="020B0609020204030204" pitchFamily="49" charset="0"/>
            </a:endParaRPr>
          </a:p>
          <a:p>
            <a:r>
              <a:rPr lang="en-GB" dirty="0" err="1">
                <a:latin typeface="Consolas" panose="020B0609020204030204" pitchFamily="49" charset="0"/>
              </a:rPr>
              <a:t>aFet</a:t>
            </a:r>
            <a:endParaRPr lang="en-GB" dirty="0">
              <a:latin typeface="Consolas" panose="020B0609020204030204" pitchFamily="49" charset="0"/>
            </a:endParaRPr>
          </a:p>
          <a:p>
            <a:r>
              <a:rPr lang="en-GB" dirty="0" err="1">
                <a:latin typeface="Consolas" panose="020B0609020204030204" pitchFamily="49" charset="0"/>
              </a:rPr>
              <a:t>aFeu</a:t>
            </a:r>
            <a:endParaRPr lang="en-GB" dirty="0">
              <a:latin typeface="Consolas" panose="020B0609020204030204" pitchFamily="49" charset="0"/>
            </a:endParaRPr>
          </a:p>
          <a:p>
            <a:endParaRPr lang="en-GB" dirty="0"/>
          </a:p>
          <a:p>
            <a:endParaRPr lang="en-GB" dirty="0"/>
          </a:p>
          <a:p>
            <a:endParaRPr lang="en-GB" dirty="0"/>
          </a:p>
        </p:txBody>
      </p:sp>
      <p:sp>
        <p:nvSpPr>
          <p:cNvPr id="5" name="Footer Placeholder 4">
            <a:extLst>
              <a:ext uri="{FF2B5EF4-FFF2-40B4-BE49-F238E27FC236}">
                <a16:creationId xmlns:a16="http://schemas.microsoft.com/office/drawing/2014/main" id="{DBDEEC27-5F69-4C70-BB94-74BD4680668B}"/>
              </a:ext>
            </a:extLst>
          </p:cNvPr>
          <p:cNvSpPr>
            <a:spLocks noGrp="1"/>
          </p:cNvSpPr>
          <p:nvPr>
            <p:ph type="ftr" sz="quarter" idx="11"/>
          </p:nvPr>
        </p:nvSpPr>
        <p:spPr/>
        <p:txBody>
          <a:bodyPr/>
          <a:lstStyle/>
          <a:p>
            <a:r>
              <a:rPr lang="en-GB"/>
              <a:t>Jake Bretherton 1800231</a:t>
            </a:r>
          </a:p>
        </p:txBody>
      </p:sp>
      <p:sp>
        <p:nvSpPr>
          <p:cNvPr id="6" name="TextBox 5">
            <a:extLst>
              <a:ext uri="{FF2B5EF4-FFF2-40B4-BE49-F238E27FC236}">
                <a16:creationId xmlns:a16="http://schemas.microsoft.com/office/drawing/2014/main" id="{C5D7F935-1227-4D0D-9487-F80683741191}"/>
              </a:ext>
            </a:extLst>
          </p:cNvPr>
          <p:cNvSpPr txBox="1"/>
          <p:nvPr/>
        </p:nvSpPr>
        <p:spPr>
          <a:xfrm>
            <a:off x="1097280" y="3732508"/>
            <a:ext cx="8744304" cy="923330"/>
          </a:xfrm>
          <a:prstGeom prst="rect">
            <a:avLst/>
          </a:prstGeom>
          <a:noFill/>
        </p:spPr>
        <p:txBody>
          <a:bodyPr wrap="square" rtlCol="0">
            <a:spAutoFit/>
          </a:bodyPr>
          <a:lstStyle/>
          <a:p>
            <a:r>
              <a:rPr lang="en-GB" dirty="0"/>
              <a:t>Almost every new guess will be the previous guess, with the last character incremented</a:t>
            </a:r>
          </a:p>
          <a:p>
            <a:endParaRPr lang="en-GB" dirty="0"/>
          </a:p>
          <a:p>
            <a:r>
              <a:rPr lang="en-GB" dirty="0"/>
              <a:t>Therefore 98.9%* of generation is taking the last character and incrementing it by 1</a:t>
            </a:r>
          </a:p>
        </p:txBody>
      </p:sp>
      <p:pic>
        <p:nvPicPr>
          <p:cNvPr id="7" name="Audio 6">
            <a:hlinkClick r:id="" action="ppaction://media"/>
            <a:extLst>
              <a:ext uri="{FF2B5EF4-FFF2-40B4-BE49-F238E27FC236}">
                <a16:creationId xmlns:a16="http://schemas.microsoft.com/office/drawing/2014/main" id="{0B610677-4FA8-4B9A-88A3-294AAA71D2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30555501"/>
      </p:ext>
    </p:extLst>
  </p:cSld>
  <p:clrMapOvr>
    <a:masterClrMapping/>
  </p:clrMapOvr>
  <mc:AlternateContent xmlns:mc="http://schemas.openxmlformats.org/markup-compatibility/2006">
    <mc:Choice xmlns:p14="http://schemas.microsoft.com/office/powerpoint/2010/main" Requires="p14">
      <p:transition spd="slow" p14:dur="2000" advTm="27502"/>
    </mc:Choice>
    <mc:Fallback>
      <p:transition spd="slow" advTm="2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E89A-40EC-4038-B313-096327A5FC3C}"/>
              </a:ext>
            </a:extLst>
          </p:cNvPr>
          <p:cNvSpPr>
            <a:spLocks noGrp="1"/>
          </p:cNvSpPr>
          <p:nvPr>
            <p:ph type="title"/>
          </p:nvPr>
        </p:nvSpPr>
        <p:spPr/>
        <p:txBody>
          <a:bodyPr/>
          <a:lstStyle/>
          <a:p>
            <a:r>
              <a:rPr lang="en-GB" dirty="0"/>
              <a:t>Breaking down generation</a:t>
            </a:r>
          </a:p>
        </p:txBody>
      </p:sp>
      <p:sp>
        <p:nvSpPr>
          <p:cNvPr id="4" name="Footer Placeholder 3">
            <a:extLst>
              <a:ext uri="{FF2B5EF4-FFF2-40B4-BE49-F238E27FC236}">
                <a16:creationId xmlns:a16="http://schemas.microsoft.com/office/drawing/2014/main" id="{F3C24A6F-EB19-4F20-9AF0-657411DB3A05}"/>
              </a:ext>
            </a:extLst>
          </p:cNvPr>
          <p:cNvSpPr>
            <a:spLocks noGrp="1"/>
          </p:cNvSpPr>
          <p:nvPr>
            <p:ph type="ftr" sz="quarter" idx="11"/>
          </p:nvPr>
        </p:nvSpPr>
        <p:spPr/>
        <p:txBody>
          <a:bodyPr/>
          <a:lstStyle/>
          <a:p>
            <a:r>
              <a:rPr lang="en-GB"/>
              <a:t>Jake Bretherton 1800231</a:t>
            </a:r>
          </a:p>
        </p:txBody>
      </p:sp>
      <p:sp>
        <p:nvSpPr>
          <p:cNvPr id="8" name="Content Placeholder 7">
            <a:extLst>
              <a:ext uri="{FF2B5EF4-FFF2-40B4-BE49-F238E27FC236}">
                <a16:creationId xmlns:a16="http://schemas.microsoft.com/office/drawing/2014/main" id="{7062CC45-F732-450A-A458-3088124C01E8}"/>
              </a:ext>
            </a:extLst>
          </p:cNvPr>
          <p:cNvSpPr>
            <a:spLocks noGrp="1"/>
          </p:cNvSpPr>
          <p:nvPr>
            <p:ph idx="1"/>
          </p:nvPr>
        </p:nvSpPr>
        <p:spPr>
          <a:xfrm>
            <a:off x="1097280" y="1836308"/>
            <a:ext cx="10058400" cy="4023360"/>
          </a:xfrm>
        </p:spPr>
        <p:txBody>
          <a:bodyPr/>
          <a:lstStyle/>
          <a:p>
            <a:r>
              <a:rPr lang="en-GB" dirty="0"/>
              <a:t>Expensive algorithm to increment the password root</a:t>
            </a:r>
          </a:p>
          <a:p>
            <a:pPr lvl="1"/>
            <a:r>
              <a:rPr lang="en-GB" dirty="0"/>
              <a:t>Can handle if last character of root is largest char</a:t>
            </a:r>
          </a:p>
          <a:p>
            <a:pPr lvl="1"/>
            <a:r>
              <a:rPr lang="en-GB" dirty="0"/>
              <a:t>Can handle adding new character to root if whole root is largest char</a:t>
            </a:r>
          </a:p>
          <a:p>
            <a:r>
              <a:rPr lang="en-GB" dirty="0"/>
              <a:t>Cheap algorithm to increment the last character</a:t>
            </a:r>
          </a:p>
          <a:p>
            <a:pPr lvl="1"/>
            <a:r>
              <a:rPr lang="en-GB" dirty="0"/>
              <a:t>Increment char and store it along with the root</a:t>
            </a:r>
          </a:p>
          <a:p>
            <a:pPr lvl="1"/>
            <a:r>
              <a:rPr lang="en-GB" dirty="0"/>
              <a:t>Signal to expensive algorithm if char is largest char</a:t>
            </a:r>
          </a:p>
          <a:p>
            <a:pPr lvl="1"/>
            <a:endParaRPr lang="en-GB" dirty="0"/>
          </a:p>
          <a:p>
            <a:pPr marL="201168" lvl="1" indent="0">
              <a:buNone/>
            </a:pPr>
            <a:r>
              <a:rPr lang="en-GB" dirty="0"/>
              <a:t>98.9% of generations use only cheap algorithm 	</a:t>
            </a:r>
          </a:p>
        </p:txBody>
      </p:sp>
      <p:graphicFrame>
        <p:nvGraphicFramePr>
          <p:cNvPr id="9" name="Table 9">
            <a:extLst>
              <a:ext uri="{FF2B5EF4-FFF2-40B4-BE49-F238E27FC236}">
                <a16:creationId xmlns:a16="http://schemas.microsoft.com/office/drawing/2014/main" id="{83806FC5-DC31-49C7-8DA9-D30EA66020D1}"/>
              </a:ext>
            </a:extLst>
          </p:cNvPr>
          <p:cNvGraphicFramePr>
            <a:graphicFrameLocks noGrp="1"/>
          </p:cNvGraphicFramePr>
          <p:nvPr>
            <p:extLst>
              <p:ext uri="{D42A27DB-BD31-4B8C-83A1-F6EECF244321}">
                <p14:modId xmlns:p14="http://schemas.microsoft.com/office/powerpoint/2010/main" val="2090262017"/>
              </p:ext>
            </p:extLst>
          </p:nvPr>
        </p:nvGraphicFramePr>
        <p:xfrm>
          <a:off x="1036320" y="5047207"/>
          <a:ext cx="4764726" cy="741680"/>
        </p:xfrm>
        <a:graphic>
          <a:graphicData uri="http://schemas.openxmlformats.org/drawingml/2006/table">
            <a:tbl>
              <a:tblPr firstRow="1" bandRow="1">
                <a:tableStyleId>{2D5ABB26-0587-4C30-8999-92F81FD0307C}</a:tableStyleId>
              </a:tblPr>
              <a:tblGrid>
                <a:gridCol w="1588242">
                  <a:extLst>
                    <a:ext uri="{9D8B030D-6E8A-4147-A177-3AD203B41FA5}">
                      <a16:colId xmlns:a16="http://schemas.microsoft.com/office/drawing/2014/main" val="1570344030"/>
                    </a:ext>
                  </a:extLst>
                </a:gridCol>
                <a:gridCol w="1588242">
                  <a:extLst>
                    <a:ext uri="{9D8B030D-6E8A-4147-A177-3AD203B41FA5}">
                      <a16:colId xmlns:a16="http://schemas.microsoft.com/office/drawing/2014/main" val="3507882897"/>
                    </a:ext>
                  </a:extLst>
                </a:gridCol>
                <a:gridCol w="1588242">
                  <a:extLst>
                    <a:ext uri="{9D8B030D-6E8A-4147-A177-3AD203B41FA5}">
                      <a16:colId xmlns:a16="http://schemas.microsoft.com/office/drawing/2014/main" val="83238088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latin typeface="Consolas" panose="020B0609020204030204" pitchFamily="49" charset="0"/>
                        </a:rPr>
                        <a:t>aFe</a:t>
                      </a:r>
                      <a:r>
                        <a:rPr lang="en-GB" dirty="0">
                          <a:latin typeface="Consolas" panose="020B0609020204030204" pitchFamily="49" charset="0"/>
                        </a:rPr>
                        <a:t>-</a:t>
                      </a:r>
                      <a:endParaRPr lang="en-GB" dirty="0"/>
                    </a:p>
                  </a:txBody>
                  <a:tcPr/>
                </a:tc>
                <a:tc>
                  <a:txBody>
                    <a:bodyPr/>
                    <a:lstStyle/>
                    <a:p>
                      <a:pPr algn="ctr"/>
                      <a:r>
                        <a:rPr lang="en-GB" dirty="0"/>
                        <a:t>-p</a:t>
                      </a:r>
                    </a:p>
                  </a:txBody>
                  <a:tcPr/>
                </a:tc>
                <a:tc>
                  <a:txBody>
                    <a:bodyPr/>
                    <a:lstStyle/>
                    <a:p>
                      <a:pPr algn="ctr"/>
                      <a:r>
                        <a:rPr lang="en-GB" dirty="0" err="1"/>
                        <a:t>aFep</a:t>
                      </a:r>
                      <a:endParaRPr lang="en-GB" dirty="0"/>
                    </a:p>
                  </a:txBody>
                  <a:tcPr/>
                </a:tc>
                <a:extLst>
                  <a:ext uri="{0D108BD9-81ED-4DB2-BD59-A6C34878D82A}">
                    <a16:rowId xmlns:a16="http://schemas.microsoft.com/office/drawing/2014/main" val="1708266906"/>
                  </a:ext>
                </a:extLst>
              </a:tr>
              <a:tr h="370840">
                <a:tc>
                  <a:txBody>
                    <a:bodyPr/>
                    <a:lstStyle/>
                    <a:p>
                      <a:pPr algn="ctr"/>
                      <a:r>
                        <a:rPr lang="en-GB" dirty="0"/>
                        <a:t>Root</a:t>
                      </a:r>
                    </a:p>
                  </a:txBody>
                  <a:tcPr/>
                </a:tc>
                <a:tc>
                  <a:txBody>
                    <a:bodyPr/>
                    <a:lstStyle/>
                    <a:p>
                      <a:pPr algn="ctr"/>
                      <a:r>
                        <a:rPr lang="en-GB" dirty="0"/>
                        <a:t>Last character</a:t>
                      </a:r>
                    </a:p>
                  </a:txBody>
                  <a:tcPr/>
                </a:tc>
                <a:tc>
                  <a:txBody>
                    <a:bodyPr/>
                    <a:lstStyle/>
                    <a:p>
                      <a:pPr algn="ctr"/>
                      <a:r>
                        <a:rPr lang="en-GB" dirty="0"/>
                        <a:t>Password</a:t>
                      </a:r>
                    </a:p>
                  </a:txBody>
                  <a:tcPr/>
                </a:tc>
                <a:extLst>
                  <a:ext uri="{0D108BD9-81ED-4DB2-BD59-A6C34878D82A}">
                    <a16:rowId xmlns:a16="http://schemas.microsoft.com/office/drawing/2014/main" val="212071416"/>
                  </a:ext>
                </a:extLst>
              </a:tr>
            </a:tbl>
          </a:graphicData>
        </a:graphic>
      </p:graphicFrame>
      <p:pic>
        <p:nvPicPr>
          <p:cNvPr id="3" name="Audio 2">
            <a:hlinkClick r:id="" action="ppaction://media"/>
            <a:extLst>
              <a:ext uri="{FF2B5EF4-FFF2-40B4-BE49-F238E27FC236}">
                <a16:creationId xmlns:a16="http://schemas.microsoft.com/office/drawing/2014/main" id="{6CEF9998-7295-413E-BB4C-C5AF7B85A4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82027979"/>
      </p:ext>
    </p:extLst>
  </p:cSld>
  <p:clrMapOvr>
    <a:masterClrMapping/>
  </p:clrMapOvr>
  <mc:AlternateContent xmlns:mc="http://schemas.openxmlformats.org/markup-compatibility/2006">
    <mc:Choice xmlns:p14="http://schemas.microsoft.com/office/powerpoint/2010/main" Requires="p14">
      <p:transition spd="slow" p14:dur="2000" advTm="21370"/>
    </mc:Choice>
    <mc:Fallback>
      <p:transition spd="slow" advTm="21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2"/>
            <a:r>
              <a:rPr lang="en-GB" dirty="0"/>
              <a:t>Increment password root</a:t>
            </a:r>
          </a:p>
          <a:p>
            <a:pPr lvl="2"/>
            <a:r>
              <a:rPr lang="en-GB" dirty="0"/>
              <a:t>Increment the last character</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dirty="0"/>
              <a:t>Jake Bretherton 1800231</a:t>
            </a:r>
          </a:p>
        </p:txBody>
      </p:sp>
      <p:pic>
        <p:nvPicPr>
          <p:cNvPr id="5" name="Audio 4">
            <a:hlinkClick r:id="" action="ppaction://media"/>
            <a:extLst>
              <a:ext uri="{FF2B5EF4-FFF2-40B4-BE49-F238E27FC236}">
                <a16:creationId xmlns:a16="http://schemas.microsoft.com/office/drawing/2014/main" id="{A11B696B-3C12-4EE5-8E96-6769CD7D8E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74128047"/>
      </p:ext>
    </p:extLst>
  </p:cSld>
  <p:clrMapOvr>
    <a:masterClrMapping/>
  </p:clrMapOvr>
  <mc:AlternateContent xmlns:mc="http://schemas.openxmlformats.org/markup-compatibility/2006">
    <mc:Choice xmlns:p14="http://schemas.microsoft.com/office/powerpoint/2010/main" Requires="p14">
      <p:transition spd="slow" p14:dur="2000" advTm="8019"/>
    </mc:Choice>
    <mc:Fallback>
      <p:transition spd="slow" advTm="8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pic>
        <p:nvPicPr>
          <p:cNvPr id="13" name="Audio 12">
            <a:hlinkClick r:id="" action="ppaction://media"/>
            <a:extLst>
              <a:ext uri="{FF2B5EF4-FFF2-40B4-BE49-F238E27FC236}">
                <a16:creationId xmlns:a16="http://schemas.microsoft.com/office/drawing/2014/main" id="{799E87C1-465A-4044-8E28-26763A4D3C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33974004"/>
      </p:ext>
    </p:extLst>
  </p:cSld>
  <p:clrMapOvr>
    <a:masterClrMapping/>
  </p:clrMapOvr>
  <mc:AlternateContent xmlns:mc="http://schemas.openxmlformats.org/markup-compatibility/2006">
    <mc:Choice xmlns:p14="http://schemas.microsoft.com/office/powerpoint/2010/main" Requires="p14">
      <p:transition spd="slow" p14:dur="2000" advTm="38935"/>
    </mc:Choice>
    <mc:Fallback>
      <p:transition spd="slow" advTm="38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93" x="3689350" y="6216650"/>
          <p14:tracePt t="2095" x="2668588" y="6799263"/>
          <p14:tracePt t="2103" x="2641600" y="6756400"/>
          <p14:tracePt t="2111" x="2625725" y="6688138"/>
          <p14:tracePt t="2121" x="2608263" y="6627813"/>
          <p14:tracePt t="2127" x="2582863" y="6551613"/>
          <p14:tracePt t="2135" x="2565400" y="6483350"/>
          <p14:tracePt t="2143" x="2540000" y="6407150"/>
          <p14:tracePt t="2151" x="2532063" y="6348413"/>
          <p14:tracePt t="2159" x="2524125" y="6272213"/>
          <p14:tracePt t="2172" x="2514600" y="6211888"/>
          <p14:tracePt t="2179" x="2514600" y="6153150"/>
          <p14:tracePt t="2188" x="2497138" y="6092825"/>
          <p14:tracePt t="2195" x="2489200" y="6034088"/>
          <p14:tracePt t="2205" x="2481263" y="5991225"/>
          <p14:tracePt t="2211" x="2471738" y="5948363"/>
          <p14:tracePt t="2221" x="2463800" y="5897563"/>
          <p14:tracePt t="2227" x="2463800" y="5864225"/>
          <p14:tracePt t="2235" x="2455863" y="5838825"/>
          <p14:tracePt t="2243" x="2446338" y="5803900"/>
          <p14:tracePt t="2251" x="2438400" y="5778500"/>
          <p14:tracePt t="2259" x="2420938" y="5753100"/>
          <p14:tracePt t="2267" x="2405063" y="5735638"/>
          <p14:tracePt t="2275" x="2395538" y="5727700"/>
          <p14:tracePt t="2283" x="2387600" y="5719763"/>
          <p14:tracePt t="2291" x="2370138" y="5702300"/>
          <p14:tracePt t="2307" x="2362200" y="5694363"/>
          <p14:tracePt t="2315" x="2352675" y="5684838"/>
          <p14:tracePt t="2323" x="2336800" y="5676900"/>
          <p14:tracePt t="2331" x="2327275" y="5676900"/>
          <p14:tracePt t="2339" x="2311400" y="5651500"/>
          <p14:tracePt t="2347" x="2311400" y="5641975"/>
          <p14:tracePt t="2356" x="2293938" y="5634038"/>
          <p14:tracePt t="2363" x="2268538" y="5616575"/>
          <p14:tracePt t="2372" x="2268538" y="5608638"/>
          <p14:tracePt t="2379" x="2260600" y="5600700"/>
          <p14:tracePt t="2388" x="2251075" y="5575300"/>
          <p14:tracePt t="2395" x="2243138" y="5565775"/>
          <p14:tracePt t="2411" x="2235200" y="5565775"/>
          <p14:tracePt t="2459" x="2235200" y="5557838"/>
          <p14:tracePt t="2467" x="2243138" y="5557838"/>
          <p14:tracePt t="2475" x="2268538" y="5540375"/>
          <p14:tracePt t="2482" x="2301875" y="5540375"/>
          <p14:tracePt t="2491" x="2311400" y="5540375"/>
          <p14:tracePt t="2498" x="2336800" y="5540375"/>
          <p14:tracePt t="2506" x="2352675" y="5540375"/>
          <p14:tracePt t="2514" x="2387600" y="5540375"/>
          <p14:tracePt t="2523" x="2413000" y="5540375"/>
          <p14:tracePt t="2531" x="2430463" y="5540375"/>
          <p14:tracePt t="2539" x="2446338" y="5549900"/>
          <p14:tracePt t="2546" x="2455863" y="5549900"/>
          <p14:tracePt t="2555" x="2463800" y="5549900"/>
          <p14:tracePt t="2683" x="2463800" y="5557838"/>
          <p14:tracePt t="2700" x="2463800" y="5565775"/>
          <p14:tracePt t="2715" x="2463800" y="5575300"/>
          <p14:tracePt t="2731" x="2471738" y="5575300"/>
          <p14:tracePt t="2763" x="2481263" y="5591175"/>
          <p14:tracePt t="2772" x="2481263" y="5600700"/>
          <p14:tracePt t="2779" x="2497138" y="5600700"/>
          <p14:tracePt t="2788" x="2514600" y="5600700"/>
          <p14:tracePt t="2795" x="2532063" y="5600700"/>
          <p14:tracePt t="2805" x="2549525" y="5608638"/>
          <p14:tracePt t="2811" x="2582863" y="5608638"/>
          <p14:tracePt t="2821" x="2600325" y="5608638"/>
          <p14:tracePt t="2827" x="2616200" y="5608638"/>
          <p14:tracePt t="2835" x="2633663" y="5608638"/>
          <p14:tracePt t="2843" x="2668588" y="5608638"/>
          <p14:tracePt t="2851" x="2684463" y="5608638"/>
          <p14:tracePt t="2867" x="2693988" y="5608638"/>
          <p14:tracePt t="2875" x="2701925" y="5608638"/>
          <p14:tracePt t="3699" x="2735263" y="5608638"/>
          <p14:tracePt t="3707" x="2744788" y="5608638"/>
          <p14:tracePt t="3715" x="2786063" y="5583238"/>
          <p14:tracePt t="3723" x="2820988" y="5549900"/>
          <p14:tracePt t="3731" x="2838450" y="5524500"/>
          <p14:tracePt t="3739" x="2854325" y="5497513"/>
          <p14:tracePt t="3747" x="2863850" y="5464175"/>
          <p14:tracePt t="3755" x="2879725" y="5430838"/>
          <p14:tracePt t="3763" x="2889250" y="5395913"/>
          <p14:tracePt t="3771" x="2897188" y="5370513"/>
          <p14:tracePt t="3779" x="2897188" y="5353050"/>
          <p14:tracePt t="3788" x="2897188" y="5327650"/>
          <p14:tracePt t="3795" x="2897188" y="5311775"/>
          <p14:tracePt t="3804" x="2897188" y="5276850"/>
          <p14:tracePt t="3811" x="2897188" y="5260975"/>
          <p14:tracePt t="3821" x="2897188" y="5243513"/>
          <p14:tracePt t="3827" x="2897188" y="5200650"/>
          <p14:tracePt t="3837" x="2897188" y="5167313"/>
          <p14:tracePt t="3843" x="2897188" y="5141913"/>
          <p14:tracePt t="3851" x="2897188" y="5106988"/>
          <p14:tracePt t="3859" x="2897188" y="5091113"/>
          <p14:tracePt t="3867" x="2897188" y="5056188"/>
          <p14:tracePt t="3875" x="2897188" y="5005388"/>
          <p14:tracePt t="3883" x="2897188" y="4946650"/>
          <p14:tracePt t="3891" x="2897188" y="4886325"/>
          <p14:tracePt t="3899" x="2897188" y="4827588"/>
          <p14:tracePt t="3907" x="2897188" y="4759325"/>
          <p14:tracePt t="3915" x="2871788" y="4683125"/>
          <p14:tracePt t="3923" x="2854325" y="4622800"/>
          <p14:tracePt t="3931" x="2828925" y="4564063"/>
          <p14:tracePt t="3954" x="2803525" y="4470400"/>
          <p14:tracePt t="3957" x="2786063" y="4419600"/>
          <p14:tracePt t="3963" x="2770188" y="4384675"/>
          <p14:tracePt t="3971" x="2760663" y="4368800"/>
          <p14:tracePt t="3979" x="2752725" y="4351338"/>
          <p14:tracePt t="3988" x="2735263" y="4341813"/>
          <p14:tracePt t="3995" x="2727325" y="4341813"/>
          <p14:tracePt t="4004" x="2701925" y="4333875"/>
          <p14:tracePt t="4011" x="2693988" y="4316413"/>
          <p14:tracePt t="4020" x="2684463" y="4316413"/>
          <p14:tracePt t="4027" x="2676525" y="4316413"/>
          <p14:tracePt t="4038" x="2651125" y="4316413"/>
          <p14:tracePt t="4043" x="2641600" y="4316413"/>
          <p14:tracePt t="4067" x="2633663" y="4308475"/>
          <p14:tracePt t="6359" x="2633663" y="4291013"/>
          <p14:tracePt t="6368" x="2633663" y="4283075"/>
          <p14:tracePt t="6375" x="2651125" y="4265613"/>
          <p14:tracePt t="6383" x="2668588" y="4240213"/>
          <p14:tracePt t="6391" x="2684463" y="4214813"/>
          <p14:tracePt t="6400" x="2701925" y="4189413"/>
          <p14:tracePt t="6407" x="2719388" y="4156075"/>
          <p14:tracePt t="6415" x="2735263" y="4113213"/>
          <p14:tracePt t="6423" x="2752725" y="4062413"/>
          <p14:tracePt t="6431" x="2778125" y="4011613"/>
          <p14:tracePt t="6439" x="2786063" y="3976688"/>
          <p14:tracePt t="6447" x="2795588" y="3935413"/>
          <p14:tracePt t="6455" x="2803525" y="3875088"/>
          <p14:tracePt t="6463" x="2803525" y="3806825"/>
          <p14:tracePt t="6471" x="2803525" y="3722688"/>
          <p14:tracePt t="6479" x="2803525" y="3619500"/>
          <p14:tracePt t="6487" x="2803525" y="3502025"/>
          <p14:tracePt t="6495" x="2778125" y="3373438"/>
          <p14:tracePt t="6504" x="2744788" y="3228975"/>
          <p14:tracePt t="6511" x="2701925" y="3101975"/>
          <p14:tracePt t="6520" x="2668588" y="2957513"/>
          <p14:tracePt t="6527" x="2633663" y="2830513"/>
          <p14:tracePt t="6536" x="2600325" y="2711450"/>
          <p14:tracePt t="6543" x="2549525" y="2600325"/>
          <p14:tracePt t="6553" x="2514600" y="2498725"/>
          <p14:tracePt t="6559" x="2481263" y="2387600"/>
          <p14:tracePt t="6569" x="2446338" y="2303463"/>
          <p14:tracePt t="6576" x="2420938" y="2227263"/>
          <p14:tracePt t="6589" x="2387600" y="2149475"/>
          <p14:tracePt t="6597" x="2352675" y="2090738"/>
          <p14:tracePt t="6604" x="2336800" y="2073275"/>
          <p14:tracePt t="6611" x="2327275" y="2055813"/>
          <p14:tracePt t="6620" x="2319338" y="2047875"/>
          <p14:tracePt t="6627" x="2301875" y="2047875"/>
          <p14:tracePt t="6636" x="2293938" y="2047875"/>
          <p14:tracePt t="6643" x="2276475" y="2047875"/>
          <p14:tracePt t="6652" x="2260600" y="2047875"/>
          <p14:tracePt t="6659" x="2251075" y="2047875"/>
          <p14:tracePt t="6669" x="2217738" y="2047875"/>
          <p14:tracePt t="6675" x="2182813" y="2047875"/>
          <p14:tracePt t="6683" x="2149475" y="2065338"/>
          <p14:tracePt t="6691" x="2124075" y="2082800"/>
          <p14:tracePt t="6699" x="2090738" y="2098675"/>
          <p14:tracePt t="6707" x="2038350" y="2133600"/>
          <p14:tracePt t="6715" x="2022475" y="2149475"/>
          <p14:tracePt t="6723" x="1987550" y="2166938"/>
          <p14:tracePt t="6731" x="1971675" y="2174875"/>
          <p14:tracePt t="6739" x="1936750" y="2200275"/>
          <p14:tracePt t="6747" x="1920875" y="2209800"/>
          <p14:tracePt t="6755" x="1911350" y="2209800"/>
          <p14:tracePt t="6763" x="1911350" y="2217738"/>
          <p14:tracePt t="6771" x="1903413" y="2217738"/>
          <p14:tracePt t="6955" x="1936750" y="2200275"/>
          <p14:tracePt t="6963" x="1936750" y="2192338"/>
          <p14:tracePt t="6971" x="1979613" y="2149475"/>
          <p14:tracePt t="6979" x="2030413" y="2098675"/>
          <p14:tracePt t="6987" x="2073275" y="2073275"/>
          <p14:tracePt t="7004" x="2225675" y="1946275"/>
          <p14:tracePt t="7011" x="2301875" y="1895475"/>
          <p14:tracePt t="7644" x="2311400" y="1895475"/>
          <p14:tracePt t="7659" x="2311400" y="1920875"/>
          <p14:tracePt t="7667" x="2311400" y="1928813"/>
          <p14:tracePt t="7675" x="2311400" y="1938338"/>
          <p14:tracePt t="7683" x="2311400" y="1963738"/>
          <p14:tracePt t="7691" x="2311400" y="1971675"/>
          <p14:tracePt t="7699" x="2311400" y="1989138"/>
          <p14:tracePt t="7707" x="2311400" y="2014538"/>
          <p14:tracePt t="7715" x="2301875" y="2039938"/>
          <p14:tracePt t="7723" x="2293938" y="2047875"/>
          <p14:tracePt t="7731" x="2293938" y="2090738"/>
          <p14:tracePt t="7739" x="2276475" y="2116138"/>
          <p14:tracePt t="7747" x="2276475" y="2133600"/>
          <p14:tracePt t="7755" x="2260600" y="2159000"/>
          <p14:tracePt t="7771" x="2251075" y="2184400"/>
          <p14:tracePt t="7779" x="2235200" y="2200275"/>
          <p14:tracePt t="7787" x="2235200" y="2227263"/>
          <p14:tracePt t="7795" x="2225675" y="2243138"/>
          <p14:tracePt t="7803" x="2225675" y="2252663"/>
          <p14:tracePt t="7811" x="2217738" y="2260600"/>
          <p14:tracePt t="7820" x="2217738" y="2268538"/>
          <p14:tracePt t="7827" x="2217738" y="2278063"/>
          <p14:tracePt t="7835" x="2208213" y="2293938"/>
          <p14:tracePt t="7843" x="2208213" y="2303463"/>
          <p14:tracePt t="7853" x="2208213" y="2311400"/>
          <p14:tracePt t="7859" x="2200275" y="2328863"/>
          <p14:tracePt t="8291" x="2200275" y="2354263"/>
          <p14:tracePt t="8307" x="2200275" y="2371725"/>
          <p14:tracePt t="8315" x="2200275" y="2379663"/>
          <p14:tracePt t="8323" x="2208213" y="2379663"/>
          <p14:tracePt t="8355" x="2208213" y="2387600"/>
          <p14:tracePt t="8363" x="2217738" y="2397125"/>
          <p14:tracePt t="8371" x="2225675" y="2405063"/>
          <p14:tracePt t="8404" x="2235200" y="2413000"/>
          <p14:tracePt t="8421" x="2243138" y="2430463"/>
          <p14:tracePt t="8435" x="2243138" y="2438400"/>
          <p14:tracePt t="8452" x="2243138" y="2447925"/>
          <p14:tracePt t="8971" x="2243138" y="2430463"/>
          <p14:tracePt t="8987" x="2243138" y="2422525"/>
          <p14:tracePt t="9600" x="2251075" y="2387600"/>
          <p14:tracePt t="9607" x="2260600" y="2387600"/>
          <p14:tracePt t="9615" x="2293938" y="2387600"/>
          <p14:tracePt t="9623" x="2311400" y="2430463"/>
          <p14:tracePt t="9639" x="2293938" y="2438400"/>
          <p14:tracePt t="9647" x="2293938" y="2447925"/>
          <p14:tracePt t="9679" x="2293938" y="2455863"/>
          <p14:tracePt t="9687" x="2293938" y="2473325"/>
          <p14:tracePt t="9727" x="2293938" y="2489200"/>
          <p14:tracePt t="9735" x="2293938" y="2498725"/>
          <p14:tracePt t="9871" x="2301875" y="2498725"/>
          <p14:tracePt t="9887" x="2311400" y="2498725"/>
          <p14:tracePt t="9895" x="2344738" y="2498725"/>
          <p14:tracePt t="9903" x="2370138" y="2489200"/>
          <p14:tracePt t="9911" x="2405063" y="2481263"/>
          <p14:tracePt t="9919" x="2420938" y="2481263"/>
          <p14:tracePt t="9927" x="2438400" y="2473325"/>
          <p14:tracePt t="9936" x="2489200" y="2455863"/>
          <p14:tracePt t="9943" x="2497138" y="2455863"/>
          <p14:tracePt t="9952" x="2532063" y="2438400"/>
          <p14:tracePt t="9959" x="2565400" y="2430463"/>
          <p14:tracePt t="9968" x="2590800" y="2422525"/>
          <p14:tracePt t="9984" x="2600325" y="2413000"/>
          <p14:tracePt t="9993" x="2625725" y="2405063"/>
          <p14:tracePt t="10001" x="2633663" y="2397125"/>
          <p14:tracePt t="10007" x="2651125" y="2387600"/>
          <p14:tracePt t="10015" x="2659063" y="2371725"/>
          <p14:tracePt t="10023" x="2676525" y="2362200"/>
          <p14:tracePt t="10031" x="2719388" y="2344738"/>
          <p14:tracePt t="10039" x="2735263" y="2336800"/>
          <p14:tracePt t="10047" x="2760663" y="2328863"/>
          <p14:tracePt t="10055" x="2786063" y="2319338"/>
          <p14:tracePt t="10063" x="2820988" y="2319338"/>
          <p14:tracePt t="10071" x="2854325" y="2311400"/>
          <p14:tracePt t="10079" x="2889250" y="2303463"/>
          <p14:tracePt t="10087" x="2922588" y="2293938"/>
          <p14:tracePt t="10095" x="2947988" y="2293938"/>
          <p14:tracePt t="10103" x="2982913" y="2293938"/>
          <p14:tracePt t="10111" x="3016250" y="2293938"/>
          <p14:tracePt t="10119" x="3041650" y="2293938"/>
          <p14:tracePt t="10127" x="3074988" y="2286000"/>
          <p14:tracePt t="10135" x="3117850" y="2286000"/>
          <p14:tracePt t="10145" x="3152775" y="2286000"/>
          <p14:tracePt t="10151" x="3186113" y="2286000"/>
          <p14:tracePt t="10159" x="3219450" y="2286000"/>
          <p14:tracePt t="10169" x="3244850" y="2286000"/>
          <p14:tracePt t="10175" x="3287713" y="2286000"/>
          <p14:tracePt t="10185" x="3322638" y="2286000"/>
          <p14:tracePt t="10191" x="3355975" y="2286000"/>
          <p14:tracePt t="10201" x="3389313" y="2286000"/>
          <p14:tracePt t="10207" x="3414713" y="2286000"/>
          <p14:tracePt t="10215" x="3432175" y="2286000"/>
          <p14:tracePt t="10223" x="3449638" y="2286000"/>
          <p14:tracePt t="10231" x="3492500" y="2286000"/>
          <p14:tracePt t="10239" x="3500438" y="2286000"/>
          <p14:tracePt t="10247" x="3517900" y="2286000"/>
          <p14:tracePt t="10255" x="3543300" y="2293938"/>
          <p14:tracePt t="10263" x="3551238" y="2293938"/>
          <p14:tracePt t="10271" x="3559175" y="2303463"/>
          <p14:tracePt t="10279" x="3568700" y="2311400"/>
          <p14:tracePt t="10287" x="3594100" y="2311400"/>
          <p14:tracePt t="10295" x="3602038" y="2319338"/>
          <p14:tracePt t="10303" x="3611563" y="2328863"/>
          <p14:tracePt t="10311" x="3619500" y="2328863"/>
          <p14:tracePt t="10319" x="3627438" y="2336800"/>
          <p14:tracePt t="10368" x="3636963" y="2336800"/>
          <p14:tracePt t="10671" x="3636963" y="2354263"/>
          <p14:tracePt t="10679" x="3636963" y="2362200"/>
          <p14:tracePt t="10695" x="3627438" y="2371725"/>
          <p14:tracePt t="10703" x="3619500" y="2379663"/>
          <p14:tracePt t="10712" x="3611563" y="2387600"/>
          <p14:tracePt t="10719" x="3602038" y="2387600"/>
          <p14:tracePt t="10727" x="3594100" y="2397125"/>
          <p14:tracePt t="10735" x="3594100" y="2405063"/>
          <p14:tracePt t="10751" x="3586163" y="2405063"/>
          <p14:tracePt t="10784" x="3576638" y="2405063"/>
          <p14:tracePt t="10879" x="3551238" y="2413000"/>
          <p14:tracePt t="10887" x="3543300" y="2413000"/>
          <p14:tracePt t="11047" x="3533775" y="2413000"/>
          <p14:tracePt t="11103" x="3525838" y="2413000"/>
          <p14:tracePt t="11151" x="3517900" y="2405063"/>
          <p14:tracePt t="11168" x="3508375" y="2397125"/>
          <p14:tracePt t="11191" x="3492500" y="2387600"/>
          <p14:tracePt t="11199" x="3482975" y="2387600"/>
          <p14:tracePt t="11207" x="3482975" y="2379663"/>
          <p14:tracePt t="11231" x="3475038" y="2371725"/>
          <p14:tracePt t="11239" x="3475038" y="2362200"/>
          <p14:tracePt t="11247" x="3467100" y="2354263"/>
          <p14:tracePt t="12192" x="3467100" y="2344738"/>
          <p14:tracePt t="12207" x="3449638" y="2328863"/>
          <p14:tracePt t="12215" x="3432175" y="2319338"/>
          <p14:tracePt t="12595" x="3457575" y="2319338"/>
          <p14:tracePt t="12611" x="3500438" y="2319338"/>
          <p14:tracePt t="12619" x="3525838" y="2319338"/>
          <p14:tracePt t="12627" x="3568700" y="2319338"/>
          <p14:tracePt t="12635" x="3602038" y="2319338"/>
          <p14:tracePt t="12643" x="3627438" y="2319338"/>
          <p14:tracePt t="12651" x="3644900" y="2319338"/>
          <p14:tracePt t="12659" x="3678238" y="2319338"/>
          <p14:tracePt t="12667" x="3721100" y="2319338"/>
          <p14:tracePt t="12675" x="3781425" y="2311400"/>
          <p14:tracePt t="12684" x="3840163" y="2303463"/>
          <p14:tracePt t="12691" x="3916363" y="2293938"/>
          <p14:tracePt t="12699" x="4002088" y="2278063"/>
          <p14:tracePt t="12708" x="4103688" y="2260600"/>
          <p14:tracePt t="12717" x="4205288" y="2235200"/>
          <p14:tracePt t="12723" x="4306888" y="2209800"/>
          <p14:tracePt t="12733" x="4410075" y="2200275"/>
          <p14:tracePt t="12739" x="4494213" y="2192338"/>
          <p14:tracePt t="12747" x="4579938" y="2174875"/>
          <p14:tracePt t="12755" x="4656138" y="2166938"/>
          <p14:tracePt t="12763" x="4724400" y="2166938"/>
          <p14:tracePt t="12771" x="4800600" y="2159000"/>
          <p14:tracePt t="12779" x="4868863" y="2159000"/>
          <p14:tracePt t="12787" x="4927600" y="2159000"/>
          <p14:tracePt t="12795" x="4987925" y="2159000"/>
          <p14:tracePt t="12803" x="5038725" y="2159000"/>
          <p14:tracePt t="12811" x="5097463" y="2159000"/>
          <p14:tracePt t="12819" x="5157788" y="2159000"/>
          <p14:tracePt t="12827" x="5216525" y="2159000"/>
          <p14:tracePt t="12835" x="5276850" y="2159000"/>
          <p14:tracePt t="12843" x="5318125" y="2159000"/>
          <p14:tracePt t="12853" x="5360988" y="2159000"/>
          <p14:tracePt t="12859" x="5403850" y="2159000"/>
          <p14:tracePt t="12867" x="5446713" y="2159000"/>
          <p14:tracePt t="12875" x="5480050" y="2159000"/>
          <p14:tracePt t="12884" x="5513388" y="2159000"/>
          <p14:tracePt t="12891" x="5522913" y="2166938"/>
          <p14:tracePt t="12900" x="5538788" y="2184400"/>
          <p14:tracePt t="12907" x="5556250" y="2192338"/>
          <p14:tracePt t="12916" x="5565775" y="2200275"/>
          <p14:tracePt t="12935" x="5565775" y="2209800"/>
          <p14:tracePt t="13148" x="5565775" y="2217738"/>
          <p14:tracePt t="13155" x="5565775" y="2235200"/>
          <p14:tracePt t="13171" x="5565775" y="2243138"/>
          <p14:tracePt t="13179" x="5565775" y="2252663"/>
          <p14:tracePt t="13187" x="5565775" y="2260600"/>
          <p14:tracePt t="13195" x="5556250" y="2278063"/>
          <p14:tracePt t="13203" x="5556250" y="2303463"/>
          <p14:tracePt t="13211" x="5548313" y="2328863"/>
          <p14:tracePt t="13235" x="5548313" y="2344738"/>
          <p14:tracePt t="13251" x="5548313" y="2354263"/>
          <p14:tracePt t="13259" x="5548313" y="2362200"/>
          <p14:tracePt t="13267" x="5548313" y="2371725"/>
          <p14:tracePt t="13363" x="5548313" y="2387600"/>
          <p14:tracePt t="13371" x="5548313" y="2397125"/>
          <p14:tracePt t="13379" x="5548313" y="2413000"/>
          <p14:tracePt t="13387" x="5548313" y="2422525"/>
          <p14:tracePt t="13395" x="5538788" y="2422525"/>
          <p14:tracePt t="13403" x="5538788" y="2438400"/>
          <p14:tracePt t="13411" x="5538788" y="2447925"/>
          <p14:tracePt t="13427" x="5538788" y="2455863"/>
          <p14:tracePt t="13443" x="5538788" y="2463800"/>
          <p14:tracePt t="13619" x="5538788" y="2473325"/>
          <p14:tracePt t="13651" x="5548313" y="2473325"/>
          <p14:tracePt t="13683" x="5556250" y="2473325"/>
          <p14:tracePt t="13700" x="5565775" y="2473325"/>
          <p14:tracePt t="13716" x="5573713" y="2473325"/>
          <p14:tracePt t="13723" x="5581650" y="2473325"/>
          <p14:tracePt t="13731" x="5599113" y="2463800"/>
          <p14:tracePt t="13740" x="5607050" y="2463800"/>
          <p14:tracePt t="13749" x="5616575" y="2447925"/>
          <p14:tracePt t="13763" x="5632450" y="2430463"/>
          <p14:tracePt t="13772" x="5641975" y="2397125"/>
          <p14:tracePt t="13779" x="5667375" y="2362200"/>
          <p14:tracePt t="13787" x="5675313" y="2328863"/>
          <p14:tracePt t="13795" x="5692775" y="2293938"/>
          <p14:tracePt t="13803" x="5700713" y="2243138"/>
          <p14:tracePt t="13811" x="5708650" y="2227263"/>
          <p14:tracePt t="13819" x="5726113" y="2200275"/>
          <p14:tracePt t="13827" x="5735638" y="2184400"/>
          <p14:tracePt t="13835" x="5751513" y="2141538"/>
          <p14:tracePt t="13987" x="5743575" y="2149475"/>
          <p14:tracePt t="13995" x="5735638" y="2159000"/>
          <p14:tracePt t="14003" x="5708650" y="2166938"/>
          <p14:tracePt t="14011" x="5708650" y="2174875"/>
          <p14:tracePt t="14019" x="5700713" y="2184400"/>
          <p14:tracePt t="14027" x="5692775" y="2192338"/>
          <p14:tracePt t="14035" x="5675313" y="2200275"/>
          <p14:tracePt t="14043" x="5649913" y="2227263"/>
          <p14:tracePt t="14052" x="5641975" y="2235200"/>
          <p14:tracePt t="14059" x="5632450" y="2243138"/>
          <p14:tracePt t="14067" x="5607050" y="2286000"/>
          <p14:tracePt t="14075" x="5591175" y="2293938"/>
          <p14:tracePt t="14084" x="5591175" y="2303463"/>
          <p14:tracePt t="14091" x="5581650" y="2319338"/>
          <p14:tracePt t="14100" x="5573713" y="2319338"/>
          <p14:tracePt t="14243" x="5573713" y="2328863"/>
          <p14:tracePt t="14283" x="5581650" y="2328863"/>
          <p14:tracePt t="14307" x="5591175" y="2328863"/>
          <p14:tracePt t="14315" x="5599113" y="2328863"/>
          <p14:tracePt t="15216" x="5607050" y="2328863"/>
          <p14:tracePt t="15223" x="5616575" y="2328863"/>
          <p14:tracePt t="15232" x="5632450" y="2328863"/>
          <p14:tracePt t="15247" x="5641975" y="2328863"/>
          <p14:tracePt t="15263" x="5657850" y="2328863"/>
          <p14:tracePt t="15279" x="5667375" y="2328863"/>
          <p14:tracePt t="15295" x="5675313" y="2328863"/>
          <p14:tracePt t="15431" x="5675313" y="2336800"/>
          <p14:tracePt t="15447" x="5675313" y="2354263"/>
          <p14:tracePt t="15455" x="5657850" y="2362200"/>
          <p14:tracePt t="15463" x="5649913" y="2371725"/>
          <p14:tracePt t="15503" x="5641975" y="2397125"/>
          <p14:tracePt t="15898" x="5632450" y="2405063"/>
          <p14:tracePt t="15911" x="5599113" y="2422525"/>
          <p14:tracePt t="15919" x="5591175" y="2430463"/>
          <p14:tracePt t="15927" x="5573713" y="2430463"/>
          <p14:tracePt t="15949" x="5548313" y="2447925"/>
          <p14:tracePt t="15951" x="5530850" y="2463800"/>
          <p14:tracePt t="15975" x="5522913" y="2473325"/>
          <p14:tracePt t="16071" x="5513388" y="2473325"/>
          <p14:tracePt t="16111" x="5522913" y="2463800"/>
          <p14:tracePt t="16119" x="5522913" y="2455863"/>
          <p14:tracePt t="16135" x="5530850" y="2455863"/>
          <p14:tracePt t="16143" x="5548313" y="2455863"/>
          <p14:tracePt t="16151" x="5556250" y="2447925"/>
          <p14:tracePt t="16159" x="5565775" y="2438400"/>
          <p14:tracePt t="16167" x="5581650" y="2430463"/>
          <p14:tracePt t="16175" x="5591175" y="2430463"/>
          <p14:tracePt t="16183" x="5607050" y="2422525"/>
          <p14:tracePt t="16191" x="5632450" y="2405063"/>
          <p14:tracePt t="16199" x="5649913" y="2405063"/>
          <p14:tracePt t="16207" x="5657850" y="2387600"/>
          <p14:tracePt t="16216" x="5667375" y="2379663"/>
          <p14:tracePt t="16223" x="5692775" y="2371725"/>
          <p14:tracePt t="16327" x="5700713" y="2371725"/>
          <p14:tracePt t="16343" x="5700713" y="2379663"/>
          <p14:tracePt t="16351" x="5700713" y="2387600"/>
          <p14:tracePt t="16375" x="5700713" y="2397125"/>
          <p14:tracePt t="16383" x="5700713" y="2405063"/>
          <p14:tracePt t="16391" x="5700713" y="2413000"/>
          <p14:tracePt t="16399" x="5692775" y="2413000"/>
          <p14:tracePt t="16407" x="5683250" y="2413000"/>
          <p14:tracePt t="16416" x="5675313" y="2413000"/>
          <p14:tracePt t="16423" x="5675313" y="2422525"/>
          <p14:tracePt t="16432" x="5657850" y="2422525"/>
          <p14:tracePt t="16983" x="5657850" y="2430463"/>
          <p14:tracePt t="17127" x="5657850" y="2438400"/>
          <p14:tracePt t="17143" x="5649913" y="2438400"/>
          <p14:tracePt t="17151" x="5641975" y="2438400"/>
          <p14:tracePt t="17223" x="5632450" y="2438400"/>
          <p14:tracePt t="17239" x="5616575" y="2438400"/>
          <p14:tracePt t="17255" x="5616575" y="2430463"/>
          <p14:tracePt t="17271" x="5616575" y="2422525"/>
          <p14:tracePt t="17431" x="5607050" y="2413000"/>
          <p14:tracePt t="18227" x="5607050" y="2405063"/>
          <p14:tracePt t="18235" x="5616575" y="2387600"/>
          <p14:tracePt t="18291" x="5624513" y="2379663"/>
          <p14:tracePt t="18339" x="5632450" y="2379663"/>
          <p14:tracePt t="18451" x="5632450" y="2387600"/>
          <p14:tracePt t="18483" x="5632450" y="2397125"/>
          <p14:tracePt t="19804" x="5641975" y="2387600"/>
          <p14:tracePt t="19819" x="5667375" y="2371725"/>
          <p14:tracePt t="19828" x="5683250" y="2354263"/>
          <p14:tracePt t="19835" x="5708650" y="2336800"/>
          <p14:tracePt t="19843" x="5743575" y="2311400"/>
          <p14:tracePt t="19852" x="5794375" y="2286000"/>
          <p14:tracePt t="19859" x="5845175" y="2243138"/>
          <p14:tracePt t="19866" x="5888038" y="2209800"/>
          <p14:tracePt t="19875" x="5938838" y="2184400"/>
          <p14:tracePt t="19883" x="5989638" y="2149475"/>
          <p14:tracePt t="19891" x="6049963" y="2124075"/>
          <p14:tracePt t="19899" x="6126163" y="2090738"/>
          <p14:tracePt t="19907" x="6202363" y="2065338"/>
          <p14:tracePt t="19915" x="6278563" y="2047875"/>
          <p14:tracePt t="19923" x="6364288" y="2022475"/>
          <p14:tracePt t="19932" x="6456363" y="2005013"/>
          <p14:tracePt t="19949" x="6626225" y="1971675"/>
          <p14:tracePt t="19955" x="6711950" y="1971675"/>
          <p14:tracePt t="19964" x="6797675" y="1971675"/>
          <p14:tracePt t="19971" x="6881813" y="1971675"/>
          <p14:tracePt t="19980" x="6983413" y="1971675"/>
          <p14:tracePt t="19987" x="7085013" y="1971675"/>
          <p14:tracePt t="19996" x="7188200" y="1979613"/>
          <p14:tracePt t="20003" x="7289800" y="2005013"/>
          <p14:tracePt t="20014" x="7391400" y="2030413"/>
          <p14:tracePt t="20019" x="7485063" y="2047875"/>
          <p14:tracePt t="20027" x="7578725" y="2082800"/>
          <p14:tracePt t="20035" x="7662863" y="2116138"/>
          <p14:tracePt t="20044" x="7740650" y="2149475"/>
          <p14:tracePt t="20053" x="7807325" y="2184400"/>
          <p14:tracePt t="20059" x="7867650" y="2217738"/>
          <p14:tracePt t="20067" x="7875588" y="2217738"/>
          <p14:tracePt t="20075" x="7885113" y="2235200"/>
          <p14:tracePt t="20083" x="7900988" y="2260600"/>
          <p14:tracePt t="20099" x="7910513" y="2268538"/>
          <p14:tracePt t="20107" x="7910513" y="2278063"/>
          <p14:tracePt t="20115" x="7910513" y="2293938"/>
          <p14:tracePt t="20123" x="7926388" y="2311400"/>
          <p14:tracePt t="20131" x="7926388" y="2319338"/>
          <p14:tracePt t="20139" x="7926388" y="2328863"/>
          <p14:tracePt t="20147" x="7935913" y="2344738"/>
          <p14:tracePt t="20157" x="7935913" y="2371725"/>
          <p14:tracePt t="20163" x="7935913" y="2379663"/>
          <p14:tracePt t="20171" x="7935913" y="2387600"/>
          <p14:tracePt t="20180" x="7935913" y="2397125"/>
          <p14:tracePt t="20187" x="7935913" y="2405063"/>
          <p14:tracePt t="20197" x="7935913" y="2422525"/>
          <p14:tracePt t="21224" x="7943850" y="2413000"/>
          <p14:tracePt t="21231" x="7943850" y="2405063"/>
          <p14:tracePt t="21239" x="7943850" y="2387600"/>
          <p14:tracePt t="21247" x="7951788" y="2371725"/>
          <p14:tracePt t="21255" x="7977188" y="2336800"/>
          <p14:tracePt t="21264" x="7986713" y="2311400"/>
          <p14:tracePt t="21271" x="8004175" y="2286000"/>
          <p14:tracePt t="21280" x="8020050" y="2278063"/>
          <p14:tracePt t="21287" x="8062913" y="2235200"/>
          <p14:tracePt t="21296" x="8080375" y="2217738"/>
          <p14:tracePt t="21303" x="8096250" y="2217738"/>
          <p14:tracePt t="21312" x="8131175" y="2200275"/>
          <p14:tracePt t="21319" x="8164513" y="2166938"/>
          <p14:tracePt t="21329" x="8189913" y="2166938"/>
          <p14:tracePt t="21335" x="8207375" y="2166938"/>
          <p14:tracePt t="21343" x="8240713" y="2166938"/>
          <p14:tracePt t="21351" x="8283575" y="2159000"/>
          <p14:tracePt t="21359" x="8343900" y="2159000"/>
          <p14:tracePt t="21367" x="8428038" y="2159000"/>
          <p14:tracePt t="21375" x="8513763" y="2159000"/>
          <p14:tracePt t="21383" x="8597900" y="2159000"/>
          <p14:tracePt t="21391" x="8699500" y="2159000"/>
          <p14:tracePt t="21399" x="8785225" y="2159000"/>
          <p14:tracePt t="21407" x="8886825" y="2159000"/>
          <p14:tracePt t="21415" x="8980488" y="2159000"/>
          <p14:tracePt t="21423" x="9082088" y="2159000"/>
          <p14:tracePt t="21431" x="9183688" y="2159000"/>
          <p14:tracePt t="21439" x="9277350" y="2159000"/>
          <p14:tracePt t="21447" x="9363075" y="2159000"/>
          <p14:tracePt t="21455" x="9439275" y="2159000"/>
          <p14:tracePt t="21463" x="9507538" y="2159000"/>
          <p14:tracePt t="21471" x="9566275" y="2159000"/>
          <p14:tracePt t="21479" x="9575800" y="2166938"/>
          <p14:tracePt t="21487" x="9591675" y="2174875"/>
          <p14:tracePt t="21497" x="9601200" y="2174875"/>
          <p14:tracePt t="21512" x="9609138" y="2184400"/>
          <p14:tracePt t="21529" x="9617075" y="2192338"/>
          <p14:tracePt t="21543" x="9626600" y="2200275"/>
          <p14:tracePt t="21559" x="9634538" y="2209800"/>
          <p14:tracePt t="21567" x="9634538" y="2217738"/>
          <p14:tracePt t="21575" x="9634538" y="2227263"/>
          <p14:tracePt t="21583" x="9642475" y="2235200"/>
          <p14:tracePt t="21623" x="9642475" y="2243138"/>
          <p14:tracePt t="25319" x="9642475" y="2252663"/>
          <p14:tracePt t="25655" x="9652000" y="2260600"/>
          <p14:tracePt t="25663" x="9652000" y="2268538"/>
          <p14:tracePt t="25671" x="9659938" y="2286000"/>
          <p14:tracePt t="25679" x="9677400" y="2293938"/>
          <p14:tracePt t="25687" x="9694863" y="2303463"/>
          <p14:tracePt t="25696" x="9702800" y="2303463"/>
          <p14:tracePt t="25735" x="9702800" y="2311400"/>
          <p14:tracePt t="26461" x="9710738" y="2319338"/>
          <p14:tracePt t="26475" x="9720263" y="2319338"/>
          <p14:tracePt t="26483" x="9728200" y="2328863"/>
          <p14:tracePt t="29055" x="9728200" y="2336800"/>
          <p14:tracePt t="29711" x="9728200" y="2344738"/>
          <p14:tracePt t="29727" x="9745663" y="2344738"/>
          <p14:tracePt t="29735" x="9761538" y="2344738"/>
          <p14:tracePt t="29743" x="9786938" y="2344738"/>
          <p14:tracePt t="29751" x="9804400" y="2344738"/>
          <p14:tracePt t="29759" x="9829800" y="2344738"/>
          <p14:tracePt t="29767" x="9855200" y="2344738"/>
          <p14:tracePt t="29776" x="9872663" y="2344738"/>
          <p14:tracePt t="29783" x="9898063" y="2344738"/>
          <p14:tracePt t="29792" x="9923463" y="2344738"/>
          <p14:tracePt t="29799" x="9966325" y="2344738"/>
          <p14:tracePt t="29809" x="9983788" y="2344738"/>
          <p14:tracePt t="29816" x="9999663" y="2344738"/>
          <p14:tracePt t="29826" x="10042525" y="2354263"/>
          <p14:tracePt t="29831" x="10075863" y="2354263"/>
          <p14:tracePt t="29839" x="10126663" y="2371725"/>
          <p14:tracePt t="29847" x="10179050" y="2397125"/>
          <p14:tracePt t="29855" x="10194925" y="2405063"/>
          <p14:tracePt t="29863" x="10245725" y="2422525"/>
          <p14:tracePt t="29871" x="10288588" y="2438400"/>
          <p14:tracePt t="29879" x="10356850" y="2473325"/>
          <p14:tracePt t="29887" x="10415588" y="2506663"/>
          <p14:tracePt t="29895" x="10467975" y="2532063"/>
          <p14:tracePt t="29903" x="10518775" y="2566988"/>
          <p14:tracePt t="29911" x="10552113" y="2592388"/>
          <p14:tracePt t="29919" x="10602913" y="2625725"/>
          <p14:tracePt t="29928" x="10637838" y="2651125"/>
          <p14:tracePt t="29944" x="10729913" y="2719388"/>
          <p14:tracePt t="29951" x="10739438" y="2727325"/>
          <p14:tracePt t="29960" x="10764838" y="2744788"/>
          <p14:tracePt t="29967" x="10790238" y="2762250"/>
          <p14:tracePt t="29975" x="10807700" y="2787650"/>
          <p14:tracePt t="29983" x="10815638" y="2820988"/>
          <p14:tracePt t="29992" x="10823575" y="2855913"/>
          <p14:tracePt t="29999" x="10823575" y="2889250"/>
          <p14:tracePt t="30009" x="10823575" y="2906713"/>
          <p14:tracePt t="30015" x="10823575" y="2940050"/>
          <p14:tracePt t="30025" x="10823575" y="2974975"/>
          <p14:tracePt t="30031" x="10823575" y="3025775"/>
          <p14:tracePt t="30039" x="10823575" y="3084513"/>
          <p14:tracePt t="30047" x="10823575" y="3144838"/>
          <p14:tracePt t="30055" x="10807700" y="3221038"/>
          <p14:tracePt t="30063" x="10798175" y="3279775"/>
          <p14:tracePt t="30071" x="10790238" y="3340100"/>
          <p14:tracePt t="30079" x="10772775" y="3398838"/>
          <p14:tracePt t="30087" x="10747375" y="3441700"/>
          <p14:tracePt t="30095" x="10729913" y="3484563"/>
          <p14:tracePt t="30103" x="10714038" y="3517900"/>
          <p14:tracePt t="30111" x="10696575" y="3552825"/>
          <p14:tracePt t="30119" x="10671175" y="3586163"/>
          <p14:tracePt t="30127" x="10645775" y="3611563"/>
          <p14:tracePt t="30135" x="10612438" y="3629025"/>
          <p14:tracePt t="30143" x="10560050" y="3646488"/>
          <p14:tracePt t="30151" x="10518775" y="3654425"/>
          <p14:tracePt t="30160" x="10458450" y="3671888"/>
          <p14:tracePt t="30167" x="10407650" y="3679825"/>
          <p14:tracePt t="30175" x="10348913" y="3687763"/>
          <p14:tracePt t="30183" x="10306050" y="3697288"/>
          <p14:tracePt t="30192" x="10271125" y="3705225"/>
          <p14:tracePt t="30199" x="10237788" y="3713163"/>
          <p14:tracePt t="30209" x="10229850" y="3722688"/>
          <p14:tracePt t="30215" x="10204450" y="3730625"/>
          <p14:tracePt t="30226" x="10186988" y="3748088"/>
          <p14:tracePt t="30231" x="10161588" y="3756025"/>
          <p14:tracePt t="30239" x="10144125" y="3773488"/>
          <p14:tracePt t="30247" x="10110788" y="3790950"/>
          <p14:tracePt t="30255" x="10093325" y="3806825"/>
          <p14:tracePt t="30263" x="10042525" y="3841750"/>
          <p14:tracePt t="30271" x="10025063" y="3857625"/>
          <p14:tracePt t="30279" x="10009188" y="3900488"/>
          <p14:tracePt t="30287" x="9991725" y="3943350"/>
          <p14:tracePt t="30295" x="9966325" y="3976688"/>
          <p14:tracePt t="30303" x="9948863" y="4011613"/>
          <p14:tracePt t="30311" x="9940925" y="4044950"/>
          <p14:tracePt t="30319" x="9931400" y="4070350"/>
          <p14:tracePt t="30327" x="9923463" y="4087813"/>
          <p14:tracePt t="30335" x="9915525" y="4113213"/>
          <p14:tracePt t="30343" x="9898063" y="4121150"/>
          <p14:tracePt t="30351" x="9898063" y="4130675"/>
          <p14:tracePt t="30360" x="9890125" y="4138613"/>
          <p14:tracePt t="30367" x="9880600" y="4146550"/>
          <p14:tracePt t="30979" x="9872663" y="4164013"/>
          <p14:tracePt t="31131" x="9872663" y="4156075"/>
          <p14:tracePt t="31139" x="9872663" y="4146550"/>
          <p14:tracePt t="31147" x="9872663" y="4138613"/>
          <p14:tracePt t="31155" x="9872663" y="4121150"/>
          <p14:tracePt t="31163" x="9872663" y="4105275"/>
          <p14:tracePt t="31171" x="9864725" y="4087813"/>
          <p14:tracePt t="31179" x="9855200" y="4062413"/>
          <p14:tracePt t="31187" x="9839325" y="4027488"/>
          <p14:tracePt t="31195" x="9821863" y="4011613"/>
          <p14:tracePt t="31203" x="9812338" y="3994150"/>
          <p14:tracePt t="31211" x="9779000" y="3943350"/>
          <p14:tracePt t="31219" x="9753600" y="3925888"/>
          <p14:tracePt t="31227" x="9736138" y="3908425"/>
          <p14:tracePt t="31235" x="9710738" y="3875088"/>
          <p14:tracePt t="31243" x="9677400" y="3849688"/>
          <p14:tracePt t="31251" x="9634538" y="3824288"/>
          <p14:tracePt t="31260" x="9591675" y="3806825"/>
          <p14:tracePt t="31267" x="9550400" y="3773488"/>
          <p14:tracePt t="31276" x="9532938" y="3756025"/>
          <p14:tracePt t="31283" x="9498013" y="3756025"/>
          <p14:tracePt t="31291" x="9464675" y="3748088"/>
          <p14:tracePt t="31299" x="9421813" y="3730625"/>
          <p14:tracePt t="31309" x="9371013" y="3722688"/>
          <p14:tracePt t="31315" x="9328150" y="3713163"/>
          <p14:tracePt t="31324" x="9302750" y="3713163"/>
          <p14:tracePt t="31331" x="9261475" y="3705225"/>
          <p14:tracePt t="31341" x="9201150" y="3705225"/>
          <p14:tracePt t="31347" x="9142413" y="3705225"/>
          <p14:tracePt t="31354" x="9056688" y="3705225"/>
          <p14:tracePt t="31363" x="8963025" y="3705225"/>
          <p14:tracePt t="31371" x="8861425" y="3705225"/>
          <p14:tracePt t="31379" x="8750300" y="3705225"/>
          <p14:tracePt t="31387" x="8623300" y="3705225"/>
          <p14:tracePt t="31395" x="8496300" y="3705225"/>
          <p14:tracePt t="31403" x="8369300" y="3705225"/>
          <p14:tracePt t="31411" x="8240713" y="3705225"/>
          <p14:tracePt t="31419" x="8113713" y="3705225"/>
          <p14:tracePt t="31427" x="8004175" y="3705225"/>
          <p14:tracePt t="31435" x="7893050" y="3705225"/>
          <p14:tracePt t="31443" x="7791450" y="3705225"/>
          <p14:tracePt t="31451" x="7705725" y="3705225"/>
          <p14:tracePt t="31459" x="7637463" y="3705225"/>
          <p14:tracePt t="31467" x="7578725" y="3705225"/>
          <p14:tracePt t="31475" x="7561263" y="3705225"/>
          <p14:tracePt t="31483" x="7553325" y="3705225"/>
          <p14:tracePt t="31492" x="7545388" y="3705225"/>
          <p14:tracePt t="31499" x="7535863" y="3705225"/>
          <p14:tracePt t="31508" x="7527925" y="3705225"/>
          <p14:tracePt t="31515" x="7518400" y="3705225"/>
          <p14:tracePt t="31531" x="7510463" y="3722688"/>
          <p14:tracePt t="31541" x="7493000" y="3738563"/>
          <p14:tracePt t="31547" x="7493000" y="3748088"/>
          <p14:tracePt t="31557" x="7493000" y="3756025"/>
          <p14:tracePt t="31571" x="7493000" y="3763963"/>
          <p14:tracePt t="31579" x="7477125" y="3781425"/>
          <p14:tracePt t="31595" x="7477125" y="3790950"/>
          <p14:tracePt t="31603" x="7477125" y="3798888"/>
          <p14:tracePt t="31611" x="7477125" y="3806825"/>
          <p14:tracePt t="31635" x="7477125" y="3824288"/>
          <p14:tracePt t="31643" x="7477125" y="3832225"/>
          <p14:tracePt t="31651" x="7477125" y="3841750"/>
          <p14:tracePt t="31660" x="7477125" y="3849688"/>
          <p14:tracePt t="31667" x="7477125" y="3867150"/>
          <p14:tracePt t="31676" x="7477125" y="3875088"/>
          <p14:tracePt t="31683" x="7477125" y="3883025"/>
          <p14:tracePt t="31827" x="7493000" y="3867150"/>
          <p14:tracePt t="31834" x="7502525" y="3857625"/>
          <p14:tracePt t="31843" x="7527925" y="3849688"/>
          <p14:tracePt t="31851" x="7545388" y="3849688"/>
          <p14:tracePt t="31859" x="7570788" y="3849688"/>
          <p14:tracePt t="31867" x="7596188" y="3849688"/>
          <p14:tracePt t="31875" x="7612063" y="3849688"/>
          <p14:tracePt t="31884" x="7637463" y="3841750"/>
          <p14:tracePt t="31891" x="7654925" y="3841750"/>
          <p14:tracePt t="31899" x="7662863" y="3841750"/>
          <p14:tracePt t="31909" x="7688263" y="3841750"/>
          <p14:tracePt t="31915" x="7705725" y="3841750"/>
          <p14:tracePt t="31940" x="7715250" y="3841750"/>
          <p14:tracePt t="33295" x="7731125" y="3841750"/>
          <p14:tracePt t="33303" x="7740650" y="3841750"/>
          <p14:tracePt t="33311" x="7791450" y="3832225"/>
          <p14:tracePt t="33319" x="7875588" y="3816350"/>
          <p14:tracePt t="33327" x="8004175" y="3798888"/>
          <p14:tracePt t="33335" x="8147050" y="3781425"/>
          <p14:tracePt t="33343" x="8275638" y="3756025"/>
          <p14:tracePt t="33351" x="8402638" y="3730625"/>
          <p14:tracePt t="33359" x="8504238" y="3722688"/>
          <p14:tracePt t="33367" x="8605838" y="3713163"/>
          <p14:tracePt t="33376" x="8674100" y="3697288"/>
          <p14:tracePt t="33383" x="8750300" y="3687763"/>
          <p14:tracePt t="33391" x="8810625" y="3687763"/>
          <p14:tracePt t="33399" x="8869363" y="3687763"/>
          <p14:tracePt t="33408" x="8921750" y="3687763"/>
          <p14:tracePt t="33415" x="8980488" y="3687763"/>
          <p14:tracePt t="33425" x="9039225" y="3687763"/>
          <p14:tracePt t="33431" x="9099550" y="3687763"/>
          <p14:tracePt t="33441" x="9167813" y="3687763"/>
          <p14:tracePt t="33447" x="9236075" y="3713163"/>
          <p14:tracePt t="33457" x="9294813" y="3730625"/>
          <p14:tracePt t="33463" x="9353550" y="3763963"/>
          <p14:tracePt t="33471" x="9421813" y="3790950"/>
          <p14:tracePt t="33479" x="9482138" y="3824288"/>
          <p14:tracePt t="33487" x="9532938" y="3867150"/>
          <p14:tracePt t="33495" x="9583738" y="3908425"/>
          <p14:tracePt t="33503" x="9591675" y="3917950"/>
          <p14:tracePt t="33511" x="9601200" y="3925888"/>
          <p14:tracePt t="33519" x="9617075" y="3960813"/>
          <p14:tracePt t="33527" x="9626600" y="3968750"/>
          <p14:tracePt t="33551" x="9634538" y="3976688"/>
          <p14:tracePt t="33567" x="9642475" y="3986213"/>
          <p14:tracePt t="33575" x="9652000" y="4002088"/>
          <p14:tracePt t="33583" x="9667875" y="4019550"/>
          <p14:tracePt t="33592" x="9677400" y="4027488"/>
          <p14:tracePt t="33599" x="9685338" y="4027488"/>
          <p14:tracePt t="33607" x="9694863" y="4027488"/>
          <p14:tracePt t="33615" x="9710738" y="4037013"/>
          <p14:tracePt t="33624" x="9736138" y="4037013"/>
          <p14:tracePt t="33641" x="9745663" y="4037013"/>
          <p14:tracePt t="33887" x="9728200" y="4037013"/>
          <p14:tracePt t="33895" x="9694863" y="4037013"/>
          <p14:tracePt t="33903" x="9667875" y="4037013"/>
          <p14:tracePt t="33911" x="9652000" y="4037013"/>
          <p14:tracePt t="33919" x="9609138" y="4037013"/>
          <p14:tracePt t="33941" x="9456738" y="4011613"/>
          <p14:tracePt t="33943" x="9371013" y="3994150"/>
          <p14:tracePt t="33951" x="9286875" y="3968750"/>
          <p14:tracePt t="33959" x="9193213" y="3951288"/>
          <p14:tracePt t="33967" x="9124950" y="3935413"/>
          <p14:tracePt t="33975" x="9031288" y="3925888"/>
          <p14:tracePt t="33983" x="8947150" y="3925888"/>
          <p14:tracePt t="33992" x="8853488" y="3925888"/>
          <p14:tracePt t="33999" x="8750300" y="3925888"/>
          <p14:tracePt t="34007" x="8640763" y="3925888"/>
          <p14:tracePt t="34015" x="8529638" y="3925888"/>
          <p14:tracePt t="34024" x="8410575" y="3925888"/>
          <p14:tracePt t="34032" x="8283575" y="3925888"/>
          <p14:tracePt t="34041" x="8174038" y="3925888"/>
          <p14:tracePt t="34047" x="8070850" y="3925888"/>
          <p14:tracePt t="34057" x="7986713" y="3925888"/>
          <p14:tracePt t="34063" x="7918450" y="3925888"/>
          <p14:tracePt t="34071" x="7875588" y="3925888"/>
          <p14:tracePt t="34079" x="7832725" y="3925888"/>
          <p14:tracePt t="34087" x="7816850" y="3925888"/>
          <p14:tracePt t="34095" x="7807325" y="3925888"/>
          <p14:tracePt t="34103" x="7799388" y="3925888"/>
          <p14:tracePt t="34111" x="7773988" y="3925888"/>
          <p14:tracePt t="34119" x="7766050" y="3925888"/>
          <p14:tracePt t="34127" x="7756525" y="3925888"/>
          <p14:tracePt t="34135" x="7748588" y="3925888"/>
          <p14:tracePt t="34151" x="7731125" y="3925888"/>
          <p14:tracePt t="34159" x="7723188" y="3925888"/>
          <p14:tracePt t="34175" x="7715250" y="3925888"/>
          <p14:tracePt t="34183" x="7705725" y="3925888"/>
          <p14:tracePt t="34191" x="7697788" y="3925888"/>
          <p14:tracePt t="34208" x="7688263" y="3925888"/>
          <p14:tracePt t="34214" x="7672388" y="3925888"/>
          <p14:tracePt t="34240" x="7654925" y="3925888"/>
          <p14:tracePt t="34247" x="7646988" y="3925888"/>
          <p14:tracePt t="34833" x="7654925" y="3935413"/>
          <p14:tracePt t="34840" x="7662863" y="3935413"/>
          <p14:tracePt t="34847" x="7680325" y="3935413"/>
          <p14:tracePt t="34855" x="7688263" y="3943350"/>
          <p14:tracePt t="34863" x="7697788" y="3951288"/>
          <p14:tracePt t="34873" x="7705725" y="3951288"/>
          <p14:tracePt t="34943" x="7715250" y="3951288"/>
          <p14:tracePt t="34959" x="7715250" y="3960813"/>
          <p14:tracePt t="34967" x="7731125" y="3968750"/>
          <p14:tracePt t="34975" x="7756525" y="3986213"/>
          <p14:tracePt t="34983" x="7791450" y="4011613"/>
          <p14:tracePt t="34991" x="7816850" y="4027488"/>
          <p14:tracePt t="34999" x="7859713" y="4079875"/>
          <p14:tracePt t="35008" x="7885113" y="4095750"/>
          <p14:tracePt t="35015" x="7926388" y="4121150"/>
          <p14:tracePt t="35023" x="7951788" y="4146550"/>
          <p14:tracePt t="35031" x="8020050" y="4197350"/>
          <p14:tracePt t="35040" x="8088313" y="4249738"/>
          <p14:tracePt t="35047" x="8164513" y="4333875"/>
          <p14:tracePt t="35057" x="8232775" y="4402138"/>
          <p14:tracePt t="35063" x="8283575" y="4478338"/>
          <p14:tracePt t="35073" x="8326438" y="4538663"/>
          <p14:tracePt t="35079" x="8369300" y="4605338"/>
          <p14:tracePt t="35087" x="8394700" y="4665663"/>
          <p14:tracePt t="35095" x="8410575" y="4724400"/>
          <p14:tracePt t="35103" x="8420100" y="4784725"/>
          <p14:tracePt t="35111" x="8435975" y="4843463"/>
          <p14:tracePt t="35119" x="8445500" y="4894263"/>
          <p14:tracePt t="35127" x="8445500" y="4903788"/>
          <p14:tracePt t="35135" x="8445500" y="4919663"/>
          <p14:tracePt t="35143" x="8445500" y="4946650"/>
          <p14:tracePt t="35151" x="8445500" y="4962525"/>
          <p14:tracePt t="35159" x="8445500" y="4987925"/>
          <p14:tracePt t="35167" x="8445500" y="5005388"/>
          <p14:tracePt t="35175" x="8428038" y="5005388"/>
          <p14:tracePt t="35183" x="8402638" y="5022850"/>
          <p14:tracePt t="35191" x="8385175" y="5030788"/>
          <p14:tracePt t="35199" x="8359775" y="5038725"/>
          <p14:tracePt t="35208" x="8334375" y="5048250"/>
          <p14:tracePt t="35215" x="8301038" y="5056188"/>
          <p14:tracePt t="35225" x="8291513" y="5056188"/>
          <p14:tracePt t="35231" x="8258175" y="5073650"/>
          <p14:tracePt t="35240" x="8250238" y="5081588"/>
          <p14:tracePt t="35247" x="8240713" y="5081588"/>
          <p14:tracePt t="35422" x="8232775" y="5081588"/>
          <p14:tracePt t="35431" x="8224838" y="5091113"/>
          <p14:tracePt t="35439" x="8215313" y="5099050"/>
          <p14:tracePt t="35447" x="8207375" y="5106988"/>
          <p14:tracePt t="35457" x="8199438" y="5116513"/>
          <p14:tracePt t="35463" x="8181975" y="5124450"/>
          <p14:tracePt t="35472" x="8139113" y="5132388"/>
          <p14:tracePt t="35479" x="8131175" y="5141913"/>
          <p14:tracePt t="35487" x="8113713" y="5149850"/>
          <p14:tracePt t="35495" x="8088313" y="5149850"/>
          <p14:tracePt t="35663" x="8080375" y="5149850"/>
          <p14:tracePt t="35743" x="8070850" y="5149850"/>
          <p14:tracePt t="35751" x="8045450" y="5157788"/>
          <p14:tracePt t="35759" x="8037513" y="5157788"/>
          <p14:tracePt t="35767" x="8020050" y="5157788"/>
          <p14:tracePt t="35775" x="8012113" y="5157788"/>
          <p14:tracePt t="35792" x="8012113" y="5167313"/>
          <p14:tracePt t="35807" x="8004175" y="5167313"/>
          <p14:tracePt t="36107" x="7986713" y="5167313"/>
          <p14:tracePt t="36123" x="7961313" y="5175250"/>
          <p14:tracePt t="36131" x="7951788" y="5183188"/>
          <p14:tracePt t="36140" x="7935913" y="5183188"/>
          <p14:tracePt t="36147" x="7926388" y="5183188"/>
          <p14:tracePt t="36156" x="7910513" y="5192713"/>
          <p14:tracePt t="36163" x="7900988" y="5192713"/>
          <p14:tracePt t="36175" x="7893050" y="5200650"/>
          <p14:tracePt t="36189" x="7885113" y="5200650"/>
          <p14:tracePt t="36196" x="7875588" y="5200650"/>
          <p14:tracePt t="36203" x="7875588" y="5208588"/>
          <p14:tracePt t="36219" x="7859713" y="5208588"/>
          <p14:tracePt t="36227" x="7850188" y="5208588"/>
          <p14:tracePt t="36691" x="7842250" y="5208588"/>
          <p14:tracePt t="36724" x="7832725" y="5208588"/>
          <p14:tracePt t="36771" x="7816850" y="5226050"/>
          <p14:tracePt t="36779" x="7807325" y="5235575"/>
          <p14:tracePt t="37923" x="7824788" y="5235575"/>
          <p14:tracePt t="37939" x="7859713" y="5235575"/>
          <p14:tracePt t="37947" x="7867650" y="5226050"/>
          <p14:tracePt t="37955" x="7900988" y="5226050"/>
          <p14:tracePt t="37963" x="7943850" y="5218113"/>
          <p14:tracePt t="37971" x="7994650" y="5208588"/>
          <p14:tracePt t="37979" x="8037513" y="5200650"/>
          <p14:tracePt t="37988" x="8070850" y="5200650"/>
          <p14:tracePt t="37995" x="8113713" y="5192713"/>
          <p14:tracePt t="38005" x="8139113" y="5192713"/>
          <p14:tracePt t="38011" x="8174038" y="5183188"/>
          <p14:tracePt t="38019" x="8215313" y="5175250"/>
          <p14:tracePt t="38027" x="8258175" y="5167313"/>
          <p14:tracePt t="38035" x="8318500" y="5149850"/>
          <p14:tracePt t="38043" x="8377238" y="5141913"/>
          <p14:tracePt t="38051" x="8428038" y="5132388"/>
          <p14:tracePt t="38059" x="8470900" y="5124450"/>
          <p14:tracePt t="38067" x="8521700" y="5116513"/>
          <p14:tracePt t="38075" x="8555038" y="5106988"/>
          <p14:tracePt t="38083" x="8580438" y="5099050"/>
          <p14:tracePt t="38091" x="8615363" y="5091113"/>
          <p14:tracePt t="38099" x="8648700" y="5081588"/>
          <p14:tracePt t="38107" x="8683625" y="5073650"/>
          <p14:tracePt t="38115" x="8716963" y="5064125"/>
          <p14:tracePt t="38123" x="8750300" y="5056188"/>
          <p14:tracePt t="38131" x="8793163" y="5048250"/>
          <p14:tracePt t="38140" x="8828088" y="5048250"/>
          <p14:tracePt t="38147" x="8869363" y="5048250"/>
          <p14:tracePt t="38155" x="8912225" y="5048250"/>
          <p14:tracePt t="38163" x="8955088" y="5048250"/>
          <p14:tracePt t="38172" x="8997950" y="5048250"/>
          <p14:tracePt t="38179" x="9039225" y="5048250"/>
          <p14:tracePt t="38188" x="9091613" y="5048250"/>
          <p14:tracePt t="38195" x="9132888" y="5048250"/>
          <p14:tracePt t="38204" x="9175750" y="5048250"/>
          <p14:tracePt t="38211" x="9183688" y="5048250"/>
          <p14:tracePt t="38243" x="9183688" y="5038725"/>
          <p14:tracePt t="38259" x="9167813" y="5030788"/>
          <p14:tracePt t="38267" x="9117013" y="5022850"/>
          <p14:tracePt t="38275" x="9099550" y="5022850"/>
          <p14:tracePt t="38283" x="9056688" y="5013325"/>
          <p14:tracePt t="38291" x="9005888" y="5013325"/>
          <p14:tracePt t="38299" x="8988425" y="5013325"/>
          <p14:tracePt t="38307" x="8955088" y="5005388"/>
          <p14:tracePt t="38315" x="8912225" y="4997450"/>
          <p14:tracePt t="38323" x="8853488" y="4979988"/>
          <p14:tracePt t="38331" x="8793163" y="4972050"/>
          <p14:tracePt t="38340" x="8734425" y="4962525"/>
          <p14:tracePt t="38347" x="8674100" y="4954588"/>
          <p14:tracePt t="38356" x="8605838" y="4929188"/>
          <p14:tracePt t="38363" x="8564563" y="4911725"/>
          <p14:tracePt t="38372" x="8529638" y="4894263"/>
          <p14:tracePt t="38379" x="8521700" y="48863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37A0-451B-4637-AB76-0CD6858DDF94}"/>
              </a:ext>
            </a:extLst>
          </p:cNvPr>
          <p:cNvSpPr>
            <a:spLocks noGrp="1"/>
          </p:cNvSpPr>
          <p:nvPr>
            <p:ph type="title"/>
          </p:nvPr>
        </p:nvSpPr>
        <p:spPr/>
        <p:txBody>
          <a:bodyPr/>
          <a:lstStyle/>
          <a:p>
            <a:r>
              <a:rPr lang="en-GB"/>
              <a:t>Thread managing tools</a:t>
            </a:r>
            <a:endParaRPr lang="en-GB" dirty="0"/>
          </a:p>
        </p:txBody>
      </p:sp>
      <p:sp>
        <p:nvSpPr>
          <p:cNvPr id="3" name="Content Placeholder 2">
            <a:extLst>
              <a:ext uri="{FF2B5EF4-FFF2-40B4-BE49-F238E27FC236}">
                <a16:creationId xmlns:a16="http://schemas.microsoft.com/office/drawing/2014/main" id="{034395C0-1CA2-4E49-9561-82F4510B62C3}"/>
              </a:ext>
            </a:extLst>
          </p:cNvPr>
          <p:cNvSpPr>
            <a:spLocks noGrp="1"/>
          </p:cNvSpPr>
          <p:nvPr>
            <p:ph idx="1"/>
          </p:nvPr>
        </p:nvSpPr>
        <p:spPr/>
        <p:txBody>
          <a:bodyPr/>
          <a:lstStyle/>
          <a:p>
            <a:r>
              <a:rPr lang="en-GB"/>
              <a:t>Need:</a:t>
            </a:r>
          </a:p>
          <a:p>
            <a:pPr lvl="1"/>
            <a:r>
              <a:rPr lang="en-GB"/>
              <a:t>Barrier</a:t>
            </a:r>
          </a:p>
          <a:p>
            <a:pPr lvl="2"/>
            <a:r>
              <a:rPr lang="en-GB"/>
              <a:t>Suspends </a:t>
            </a:r>
            <a:r>
              <a:rPr lang="en-GB" dirty="0"/>
              <a:t>threads that reach barrier until specified number of threads reach barrier, at which point all are awoken</a:t>
            </a:r>
          </a:p>
          <a:p>
            <a:pPr lvl="1"/>
            <a:r>
              <a:rPr lang="en-GB"/>
              <a:t>Channel</a:t>
            </a:r>
          </a:p>
          <a:p>
            <a:pPr lvl="2"/>
            <a:r>
              <a:rPr lang="en-GB"/>
              <a:t>Pipe </a:t>
            </a:r>
            <a:r>
              <a:rPr lang="en-GB" dirty="0"/>
              <a:t>to pass data between threads</a:t>
            </a:r>
          </a:p>
          <a:p>
            <a:pPr lvl="2"/>
            <a:r>
              <a:rPr lang="en-GB" dirty="0"/>
              <a:t>Reading threads suspend until data is available, writing threads suspend until there is room in the channel</a:t>
            </a:r>
          </a:p>
          <a:p>
            <a:pPr lvl="2"/>
            <a:r>
              <a:rPr lang="en-GB" dirty="0"/>
              <a:t>These require a semaphore</a:t>
            </a:r>
          </a:p>
          <a:p>
            <a:pPr lvl="1"/>
            <a:r>
              <a:rPr lang="en-GB"/>
              <a:t>Semaphore</a:t>
            </a:r>
          </a:p>
          <a:p>
            <a:pPr lvl="2"/>
            <a:r>
              <a:rPr lang="en-GB"/>
              <a:t>Signal </a:t>
            </a:r>
            <a:r>
              <a:rPr lang="en-GB" dirty="0"/>
              <a:t>a count between threads</a:t>
            </a:r>
          </a:p>
          <a:p>
            <a:pPr lvl="2"/>
            <a:r>
              <a:rPr lang="en-GB" dirty="0"/>
              <a:t>If count &gt; 0, threads waiting for signal will decrement count and continue</a:t>
            </a:r>
          </a:p>
          <a:p>
            <a:pPr lvl="2"/>
            <a:r>
              <a:rPr lang="en-GB" dirty="0"/>
              <a:t>If count = 0, threads waiting for signal will suspend until count &gt; 0, when they will wake up</a:t>
            </a:r>
          </a:p>
          <a:p>
            <a:pPr lvl="2"/>
            <a:r>
              <a:rPr lang="en-GB" dirty="0"/>
              <a:t>A thread signalling the semaphore will increment the count and wake up a sleeping thread waiting on the semaphore</a:t>
            </a:r>
          </a:p>
          <a:p>
            <a:r>
              <a:rPr lang="en-GB"/>
              <a:t>None of these are available in the current version of C++ so they had to be written</a:t>
            </a:r>
            <a:endParaRPr lang="en-GB" dirty="0"/>
          </a:p>
        </p:txBody>
      </p:sp>
      <p:sp>
        <p:nvSpPr>
          <p:cNvPr id="4" name="Footer Placeholder 3">
            <a:extLst>
              <a:ext uri="{FF2B5EF4-FFF2-40B4-BE49-F238E27FC236}">
                <a16:creationId xmlns:a16="http://schemas.microsoft.com/office/drawing/2014/main" id="{13EDFC71-6FEA-42E6-A58D-50718F09C124}"/>
              </a:ext>
            </a:extLst>
          </p:cNvPr>
          <p:cNvSpPr>
            <a:spLocks noGrp="1"/>
          </p:cNvSpPr>
          <p:nvPr>
            <p:ph type="ftr" sz="quarter" idx="11"/>
          </p:nvPr>
        </p:nvSpPr>
        <p:spPr/>
        <p:txBody>
          <a:bodyPr/>
          <a:lstStyle/>
          <a:p>
            <a:r>
              <a:rPr lang="en-GB"/>
              <a:t>Jake Bretherton 1800231</a:t>
            </a:r>
          </a:p>
        </p:txBody>
      </p:sp>
      <p:pic>
        <p:nvPicPr>
          <p:cNvPr id="7" name="Audio 6">
            <a:hlinkClick r:id="" action="ppaction://media"/>
            <a:extLst>
              <a:ext uri="{FF2B5EF4-FFF2-40B4-BE49-F238E27FC236}">
                <a16:creationId xmlns:a16="http://schemas.microsoft.com/office/drawing/2014/main" id="{233BE566-F33F-42E2-BCF0-B31F48A1DF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974607"/>
      </p:ext>
    </p:extLst>
  </p:cSld>
  <p:clrMapOvr>
    <a:masterClrMapping/>
  </p:clrMapOvr>
  <mc:AlternateContent xmlns:mc="http://schemas.openxmlformats.org/markup-compatibility/2006">
    <mc:Choice xmlns:p14="http://schemas.microsoft.com/office/powerpoint/2010/main" Requires="p14">
      <p:transition spd="slow" p14:dur="2000" advTm="54407"/>
    </mc:Choice>
    <mc:Fallback>
      <p:transition spd="slow" advTm="54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4807</TotalTime>
  <Words>2397</Words>
  <Application>Microsoft Office PowerPoint</Application>
  <PresentationFormat>Widescreen</PresentationFormat>
  <Paragraphs>541</Paragraphs>
  <Slides>46</Slides>
  <Notes>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Calibri</vt:lpstr>
      <vt:lpstr>Calibri Light</vt:lpstr>
      <vt:lpstr>Cambria Math</vt:lpstr>
      <vt:lpstr>Consolas</vt:lpstr>
      <vt:lpstr>Symbol</vt:lpstr>
      <vt:lpstr>Retrospect</vt:lpstr>
      <vt:lpstr>Password Cracking         in Parallel </vt:lpstr>
      <vt:lpstr>The Problem:</vt:lpstr>
      <vt:lpstr>Simplifications</vt:lpstr>
      <vt:lpstr>Breaking down the problem</vt:lpstr>
      <vt:lpstr>Note on generating password guesses</vt:lpstr>
      <vt:lpstr>Breaking down generation</vt:lpstr>
      <vt:lpstr>Breaking down the problem</vt:lpstr>
      <vt:lpstr>Model</vt:lpstr>
      <vt:lpstr>Thread managing tools</vt:lpstr>
      <vt:lpstr>Barrier</vt:lpstr>
      <vt:lpstr>Semaphore</vt:lpstr>
      <vt:lpstr>Channel</vt:lpstr>
      <vt:lpstr>Model</vt:lpstr>
      <vt:lpstr>Generator threads</vt:lpstr>
      <vt:lpstr>Generation to hashing</vt:lpstr>
      <vt:lpstr>Hash to comparison</vt:lpstr>
      <vt:lpstr>Comparison to end search</vt:lpstr>
      <vt:lpstr>Function Timings</vt:lpstr>
      <vt:lpstr>Specs of machine timed on</vt:lpstr>
      <vt:lpstr>Function timer</vt:lpstr>
      <vt:lpstr>Issues with timings</vt:lpstr>
      <vt:lpstr>Issues with timings - Solution</vt:lpstr>
      <vt:lpstr>Generation last character</vt:lpstr>
      <vt:lpstr>Generation password root</vt:lpstr>
      <vt:lpstr>Hash password</vt:lpstr>
      <vt:lpstr>Hash comparison</vt:lpstr>
      <vt:lpstr>Channel reading string</vt:lpstr>
      <vt:lpstr>Channel writing string</vt:lpstr>
      <vt:lpstr>Channel reading hashpair</vt:lpstr>
      <vt:lpstr>Comparison</vt:lpstr>
      <vt:lpstr>Total comparison</vt:lpstr>
      <vt:lpstr>Control</vt:lpstr>
      <vt:lpstr>Optimisation</vt:lpstr>
      <vt:lpstr>Prediction</vt:lpstr>
      <vt:lpstr>Results</vt:lpstr>
      <vt:lpstr>Results, number of letters = 1</vt:lpstr>
      <vt:lpstr>Results, number of letters = 2</vt:lpstr>
      <vt:lpstr>Results, number of letters = 3</vt:lpstr>
      <vt:lpstr>Results, number of letters = 4</vt:lpstr>
      <vt:lpstr>Results, number of letters = 5</vt:lpstr>
      <vt:lpstr>Difference from prediction</vt:lpstr>
      <vt:lpstr>Results</vt:lpstr>
      <vt:lpstr>Results</vt:lpstr>
      <vt:lpstr>Explanation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Cracking         in Parallel</dc:title>
  <dc:creator>Jake Bretherton</dc:creator>
  <cp:lastModifiedBy>JAKE BRETHERTON</cp:lastModifiedBy>
  <cp:revision>73</cp:revision>
  <dcterms:created xsi:type="dcterms:W3CDTF">2020-06-24T11:19:11Z</dcterms:created>
  <dcterms:modified xsi:type="dcterms:W3CDTF">2020-07-10T16:30:07Z</dcterms:modified>
</cp:coreProperties>
</file>